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6"/>
  </p:notesMasterIdLst>
  <p:sldIdLst>
    <p:sldId id="335" r:id="rId5"/>
    <p:sldId id="331" r:id="rId6"/>
    <p:sldId id="330" r:id="rId7"/>
    <p:sldId id="332" r:id="rId8"/>
    <p:sldId id="292" r:id="rId9"/>
    <p:sldId id="333" r:id="rId10"/>
    <p:sldId id="324" r:id="rId11"/>
    <p:sldId id="334" r:id="rId12"/>
    <p:sldId id="260" r:id="rId13"/>
    <p:sldId id="268" r:id="rId14"/>
    <p:sldId id="269" r:id="rId15"/>
    <p:sldId id="272" r:id="rId16"/>
    <p:sldId id="273" r:id="rId17"/>
    <p:sldId id="271" r:id="rId18"/>
    <p:sldId id="275" r:id="rId19"/>
    <p:sldId id="276" r:id="rId20"/>
    <p:sldId id="277" r:id="rId21"/>
    <p:sldId id="278" r:id="rId22"/>
    <p:sldId id="279" r:id="rId23"/>
    <p:sldId id="282" r:id="rId24"/>
    <p:sldId id="283" r:id="rId25"/>
    <p:sldId id="284" r:id="rId26"/>
    <p:sldId id="281" r:id="rId27"/>
    <p:sldId id="280" r:id="rId28"/>
    <p:sldId id="285" r:id="rId29"/>
    <p:sldId id="262" r:id="rId30"/>
    <p:sldId id="286" r:id="rId31"/>
    <p:sldId id="287" r:id="rId32"/>
    <p:sldId id="288" r:id="rId33"/>
    <p:sldId id="289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267" r:id="rId42"/>
    <p:sldId id="270" r:id="rId43"/>
    <p:sldId id="301" r:id="rId44"/>
    <p:sldId id="302" r:id="rId45"/>
    <p:sldId id="303" r:id="rId46"/>
    <p:sldId id="304" r:id="rId47"/>
    <p:sldId id="327" r:id="rId48"/>
    <p:sldId id="328" r:id="rId49"/>
    <p:sldId id="265" r:id="rId50"/>
    <p:sldId id="325" r:id="rId51"/>
    <p:sldId id="326" r:id="rId52"/>
    <p:sldId id="329" r:id="rId53"/>
    <p:sldId id="336" r:id="rId54"/>
    <p:sldId id="26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ragh, Veronica M" initials="DV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6C43"/>
    <a:srgbClr val="ADE2F7"/>
    <a:srgbClr val="047644"/>
    <a:srgbClr val="296937"/>
    <a:srgbClr val="CD9710"/>
    <a:srgbClr val="24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5" autoAdjust="0"/>
    <p:restoredTop sz="94670"/>
  </p:normalViewPr>
  <p:slideViewPr>
    <p:cSldViewPr snapToGrid="0" snapToObjects="1">
      <p:cViewPr varScale="1">
        <p:scale>
          <a:sx n="112" d="100"/>
          <a:sy n="112" d="100"/>
        </p:scale>
        <p:origin x="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5DD693-8541-48A4-9719-9C224685953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472668-679D-494E-B9B8-DCBD3406A2F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Theory</a:t>
          </a:r>
        </a:p>
      </dgm:t>
    </dgm:pt>
    <dgm:pt modelId="{A31BBC6D-7008-4C5D-B32F-21C62663085B}" type="parTrans" cxnId="{A8B96211-C7A4-4F9D-89C3-D59A14326713}">
      <dgm:prSet/>
      <dgm:spPr/>
      <dgm:t>
        <a:bodyPr/>
        <a:lstStyle/>
        <a:p>
          <a:endParaRPr lang="en-US"/>
        </a:p>
      </dgm:t>
    </dgm:pt>
    <dgm:pt modelId="{EE553FC6-4E68-41C0-A60C-F1A47D9E14C6}" type="sibTrans" cxnId="{A8B96211-C7A4-4F9D-89C3-D59A14326713}">
      <dgm:prSet/>
      <dgm:spPr/>
      <dgm:t>
        <a:bodyPr/>
        <a:lstStyle/>
        <a:p>
          <a:endParaRPr lang="en-US"/>
        </a:p>
      </dgm:t>
    </dgm:pt>
    <dgm:pt modelId="{DCB00593-346B-441E-96E1-D13E2CE72A49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Hypothesis</a:t>
          </a:r>
        </a:p>
      </dgm:t>
    </dgm:pt>
    <dgm:pt modelId="{54147751-E477-45A6-AB30-8466447B01B5}" type="parTrans" cxnId="{07EF1244-A8DC-457D-8C12-5DD818410833}">
      <dgm:prSet/>
      <dgm:spPr/>
      <dgm:t>
        <a:bodyPr/>
        <a:lstStyle/>
        <a:p>
          <a:endParaRPr lang="en-US"/>
        </a:p>
      </dgm:t>
    </dgm:pt>
    <dgm:pt modelId="{AFE32A31-94C3-406A-8117-7309566A9169}" type="sibTrans" cxnId="{07EF1244-A8DC-457D-8C12-5DD818410833}">
      <dgm:prSet/>
      <dgm:spPr/>
      <dgm:t>
        <a:bodyPr/>
        <a:lstStyle/>
        <a:p>
          <a:endParaRPr lang="en-US"/>
        </a:p>
      </dgm:t>
    </dgm:pt>
    <dgm:pt modelId="{B018DF5B-09A7-49FA-80E2-CEED3B064E5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558263EA-2D41-41D1-B281-2E9A6D4F0DC8}" type="parTrans" cxnId="{310BB836-E46A-4E35-9DFD-CFD9F454EA71}">
      <dgm:prSet/>
      <dgm:spPr/>
      <dgm:t>
        <a:bodyPr/>
        <a:lstStyle/>
        <a:p>
          <a:endParaRPr lang="en-US"/>
        </a:p>
      </dgm:t>
    </dgm:pt>
    <dgm:pt modelId="{C640356A-9AFE-4C73-B87F-1BD9908643FB}" type="sibTrans" cxnId="{310BB836-E46A-4E35-9DFD-CFD9F454EA71}">
      <dgm:prSet/>
      <dgm:spPr/>
      <dgm:t>
        <a:bodyPr/>
        <a:lstStyle/>
        <a:p>
          <a:endParaRPr lang="en-US"/>
        </a:p>
      </dgm:t>
    </dgm:pt>
    <dgm:pt modelId="{D1CB4421-71BE-4DF7-AB72-800EB2B7D3F9}" type="pres">
      <dgm:prSet presAssocID="{225DD693-8541-48A4-9719-9C2246859534}" presName="Name0" presStyleCnt="0">
        <dgm:presLayoutVars>
          <dgm:dir/>
          <dgm:resizeHandles val="exact"/>
        </dgm:presLayoutVars>
      </dgm:prSet>
      <dgm:spPr/>
    </dgm:pt>
    <dgm:pt modelId="{E0B41053-1802-43F7-8205-3B909AB4842B}" type="pres">
      <dgm:prSet presAssocID="{8E472668-679D-494E-B9B8-DCBD3406A2F5}" presName="node" presStyleLbl="node1" presStyleIdx="0" presStyleCnt="3">
        <dgm:presLayoutVars>
          <dgm:bulletEnabled val="1"/>
        </dgm:presLayoutVars>
      </dgm:prSet>
      <dgm:spPr/>
    </dgm:pt>
    <dgm:pt modelId="{E0E33AD1-43D0-4E47-947E-ACD5E6E08DCC}" type="pres">
      <dgm:prSet presAssocID="{EE553FC6-4E68-41C0-A60C-F1A47D9E14C6}" presName="sibTrans" presStyleLbl="sibTrans2D1" presStyleIdx="0" presStyleCnt="2"/>
      <dgm:spPr/>
    </dgm:pt>
    <dgm:pt modelId="{4D93A096-DD56-46BF-9EEC-8831289CDE83}" type="pres">
      <dgm:prSet presAssocID="{EE553FC6-4E68-41C0-A60C-F1A47D9E14C6}" presName="connectorText" presStyleLbl="sibTrans2D1" presStyleIdx="0" presStyleCnt="2"/>
      <dgm:spPr/>
    </dgm:pt>
    <dgm:pt modelId="{C0914F6C-59C9-4490-82C3-2020F7240475}" type="pres">
      <dgm:prSet presAssocID="{DCB00593-346B-441E-96E1-D13E2CE72A49}" presName="node" presStyleLbl="node1" presStyleIdx="1" presStyleCnt="3">
        <dgm:presLayoutVars>
          <dgm:bulletEnabled val="1"/>
        </dgm:presLayoutVars>
      </dgm:prSet>
      <dgm:spPr/>
    </dgm:pt>
    <dgm:pt modelId="{21E80096-36F5-48E6-B585-572EEC4FC4D1}" type="pres">
      <dgm:prSet presAssocID="{AFE32A31-94C3-406A-8117-7309566A9169}" presName="sibTrans" presStyleLbl="sibTrans2D1" presStyleIdx="1" presStyleCnt="2"/>
      <dgm:spPr/>
    </dgm:pt>
    <dgm:pt modelId="{C858879E-C967-48B0-B82A-5D0508E1409B}" type="pres">
      <dgm:prSet presAssocID="{AFE32A31-94C3-406A-8117-7309566A9169}" presName="connectorText" presStyleLbl="sibTrans2D1" presStyleIdx="1" presStyleCnt="2"/>
      <dgm:spPr/>
    </dgm:pt>
    <dgm:pt modelId="{3C5B3C82-DA51-4B10-9B92-C97B87A2029A}" type="pres">
      <dgm:prSet presAssocID="{B018DF5B-09A7-49FA-80E2-CEED3B064E52}" presName="node" presStyleLbl="node1" presStyleIdx="2" presStyleCnt="3">
        <dgm:presLayoutVars>
          <dgm:bulletEnabled val="1"/>
        </dgm:presLayoutVars>
      </dgm:prSet>
      <dgm:spPr/>
    </dgm:pt>
  </dgm:ptLst>
  <dgm:cxnLst>
    <dgm:cxn modelId="{A8B96211-C7A4-4F9D-89C3-D59A14326713}" srcId="{225DD693-8541-48A4-9719-9C2246859534}" destId="{8E472668-679D-494E-B9B8-DCBD3406A2F5}" srcOrd="0" destOrd="0" parTransId="{A31BBC6D-7008-4C5D-B32F-21C62663085B}" sibTransId="{EE553FC6-4E68-41C0-A60C-F1A47D9E14C6}"/>
    <dgm:cxn modelId="{310BB836-E46A-4E35-9DFD-CFD9F454EA71}" srcId="{225DD693-8541-48A4-9719-9C2246859534}" destId="{B018DF5B-09A7-49FA-80E2-CEED3B064E52}" srcOrd="2" destOrd="0" parTransId="{558263EA-2D41-41D1-B281-2E9A6D4F0DC8}" sibTransId="{C640356A-9AFE-4C73-B87F-1BD9908643FB}"/>
    <dgm:cxn modelId="{A2B20442-2C38-4FB8-9803-B2A00BD07163}" type="presOf" srcId="{225DD693-8541-48A4-9719-9C2246859534}" destId="{D1CB4421-71BE-4DF7-AB72-800EB2B7D3F9}" srcOrd="0" destOrd="0" presId="urn:microsoft.com/office/officeart/2005/8/layout/process1"/>
    <dgm:cxn modelId="{07EF1244-A8DC-457D-8C12-5DD818410833}" srcId="{225DD693-8541-48A4-9719-9C2246859534}" destId="{DCB00593-346B-441E-96E1-D13E2CE72A49}" srcOrd="1" destOrd="0" parTransId="{54147751-E477-45A6-AB30-8466447B01B5}" sibTransId="{AFE32A31-94C3-406A-8117-7309566A9169}"/>
    <dgm:cxn modelId="{3F948144-E692-4DAB-821A-5002E0A3FCBE}" type="presOf" srcId="{DCB00593-346B-441E-96E1-D13E2CE72A49}" destId="{C0914F6C-59C9-4490-82C3-2020F7240475}" srcOrd="0" destOrd="0" presId="urn:microsoft.com/office/officeart/2005/8/layout/process1"/>
    <dgm:cxn modelId="{F8998DB7-9F82-4D98-9029-8A63E456D3A9}" type="presOf" srcId="{EE553FC6-4E68-41C0-A60C-F1A47D9E14C6}" destId="{E0E33AD1-43D0-4E47-947E-ACD5E6E08DCC}" srcOrd="0" destOrd="0" presId="urn:microsoft.com/office/officeart/2005/8/layout/process1"/>
    <dgm:cxn modelId="{101238C4-C19A-4861-BD13-21E544D55617}" type="presOf" srcId="{AFE32A31-94C3-406A-8117-7309566A9169}" destId="{21E80096-36F5-48E6-B585-572EEC4FC4D1}" srcOrd="0" destOrd="0" presId="urn:microsoft.com/office/officeart/2005/8/layout/process1"/>
    <dgm:cxn modelId="{47D395CD-9839-4A52-9FCE-57E62CC35C20}" type="presOf" srcId="{AFE32A31-94C3-406A-8117-7309566A9169}" destId="{C858879E-C967-48B0-B82A-5D0508E1409B}" srcOrd="1" destOrd="0" presId="urn:microsoft.com/office/officeart/2005/8/layout/process1"/>
    <dgm:cxn modelId="{56853AD0-8019-42E2-871E-6B503D37F7F1}" type="presOf" srcId="{B018DF5B-09A7-49FA-80E2-CEED3B064E52}" destId="{3C5B3C82-DA51-4B10-9B92-C97B87A2029A}" srcOrd="0" destOrd="0" presId="urn:microsoft.com/office/officeart/2005/8/layout/process1"/>
    <dgm:cxn modelId="{6F18B7DF-444C-40B7-8C72-3884314761C9}" type="presOf" srcId="{EE553FC6-4E68-41C0-A60C-F1A47D9E14C6}" destId="{4D93A096-DD56-46BF-9EEC-8831289CDE83}" srcOrd="1" destOrd="0" presId="urn:microsoft.com/office/officeart/2005/8/layout/process1"/>
    <dgm:cxn modelId="{89B711E0-30B4-4E7A-8D2D-41EE96CDA28C}" type="presOf" srcId="{8E472668-679D-494E-B9B8-DCBD3406A2F5}" destId="{E0B41053-1802-43F7-8205-3B909AB4842B}" srcOrd="0" destOrd="0" presId="urn:microsoft.com/office/officeart/2005/8/layout/process1"/>
    <dgm:cxn modelId="{8BC045D7-FC3B-49DB-A60F-57CEE6DEC683}" type="presParOf" srcId="{D1CB4421-71BE-4DF7-AB72-800EB2B7D3F9}" destId="{E0B41053-1802-43F7-8205-3B909AB4842B}" srcOrd="0" destOrd="0" presId="urn:microsoft.com/office/officeart/2005/8/layout/process1"/>
    <dgm:cxn modelId="{4327DB46-7471-46A1-94B1-0E77AC6CE5FC}" type="presParOf" srcId="{D1CB4421-71BE-4DF7-AB72-800EB2B7D3F9}" destId="{E0E33AD1-43D0-4E47-947E-ACD5E6E08DCC}" srcOrd="1" destOrd="0" presId="urn:microsoft.com/office/officeart/2005/8/layout/process1"/>
    <dgm:cxn modelId="{310F0BA5-38CA-4367-BE32-2E1B1EDE7671}" type="presParOf" srcId="{E0E33AD1-43D0-4E47-947E-ACD5E6E08DCC}" destId="{4D93A096-DD56-46BF-9EEC-8831289CDE83}" srcOrd="0" destOrd="0" presId="urn:microsoft.com/office/officeart/2005/8/layout/process1"/>
    <dgm:cxn modelId="{D3678462-C52D-4874-ADFC-AFF4572E4035}" type="presParOf" srcId="{D1CB4421-71BE-4DF7-AB72-800EB2B7D3F9}" destId="{C0914F6C-59C9-4490-82C3-2020F7240475}" srcOrd="2" destOrd="0" presId="urn:microsoft.com/office/officeart/2005/8/layout/process1"/>
    <dgm:cxn modelId="{B497FB35-4E44-4618-9716-227EB20F6FF8}" type="presParOf" srcId="{D1CB4421-71BE-4DF7-AB72-800EB2B7D3F9}" destId="{21E80096-36F5-48E6-B585-572EEC4FC4D1}" srcOrd="3" destOrd="0" presId="urn:microsoft.com/office/officeart/2005/8/layout/process1"/>
    <dgm:cxn modelId="{2E1837A6-B4F7-46FD-B008-9E8B3FBA6B0C}" type="presParOf" srcId="{21E80096-36F5-48E6-B585-572EEC4FC4D1}" destId="{C858879E-C967-48B0-B82A-5D0508E1409B}" srcOrd="0" destOrd="0" presId="urn:microsoft.com/office/officeart/2005/8/layout/process1"/>
    <dgm:cxn modelId="{3A075F4C-B09D-4402-840B-AD8FA514491C}" type="presParOf" srcId="{D1CB4421-71BE-4DF7-AB72-800EB2B7D3F9}" destId="{3C5B3C82-DA51-4B10-9B92-C97B87A202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5DD693-8541-48A4-9719-9C224685953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472668-679D-494E-B9B8-DCBD3406A2F5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Information</a:t>
          </a:r>
        </a:p>
      </dgm:t>
    </dgm:pt>
    <dgm:pt modelId="{A31BBC6D-7008-4C5D-B32F-21C62663085B}" type="parTrans" cxnId="{A8B96211-C7A4-4F9D-89C3-D59A14326713}">
      <dgm:prSet/>
      <dgm:spPr/>
      <dgm:t>
        <a:bodyPr/>
        <a:lstStyle/>
        <a:p>
          <a:endParaRPr lang="en-US"/>
        </a:p>
      </dgm:t>
    </dgm:pt>
    <dgm:pt modelId="{EE553FC6-4E68-41C0-A60C-F1A47D9E14C6}" type="sibTrans" cxnId="{A8B96211-C7A4-4F9D-89C3-D59A14326713}">
      <dgm:prSet/>
      <dgm:spPr/>
      <dgm:t>
        <a:bodyPr/>
        <a:lstStyle/>
        <a:p>
          <a:endParaRPr lang="en-US"/>
        </a:p>
      </dgm:t>
    </dgm:pt>
    <dgm:pt modelId="{DCB00593-346B-441E-96E1-D13E2CE72A49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Pattern</a:t>
          </a:r>
        </a:p>
      </dgm:t>
    </dgm:pt>
    <dgm:pt modelId="{54147751-E477-45A6-AB30-8466447B01B5}" type="parTrans" cxnId="{07EF1244-A8DC-457D-8C12-5DD818410833}">
      <dgm:prSet/>
      <dgm:spPr/>
      <dgm:t>
        <a:bodyPr/>
        <a:lstStyle/>
        <a:p>
          <a:endParaRPr lang="en-US"/>
        </a:p>
      </dgm:t>
    </dgm:pt>
    <dgm:pt modelId="{AFE32A31-94C3-406A-8117-7309566A9169}" type="sibTrans" cxnId="{07EF1244-A8DC-457D-8C12-5DD818410833}">
      <dgm:prSet/>
      <dgm:spPr/>
      <dgm:t>
        <a:bodyPr/>
        <a:lstStyle/>
        <a:p>
          <a:endParaRPr lang="en-US"/>
        </a:p>
      </dgm:t>
    </dgm:pt>
    <dgm:pt modelId="{B018DF5B-09A7-49FA-80E2-CEED3B064E52}">
      <dgm:prSet phldrT="[Text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Conclusion</a:t>
          </a:r>
        </a:p>
      </dgm:t>
    </dgm:pt>
    <dgm:pt modelId="{558263EA-2D41-41D1-B281-2E9A6D4F0DC8}" type="parTrans" cxnId="{310BB836-E46A-4E35-9DFD-CFD9F454EA71}">
      <dgm:prSet/>
      <dgm:spPr/>
      <dgm:t>
        <a:bodyPr/>
        <a:lstStyle/>
        <a:p>
          <a:endParaRPr lang="en-US"/>
        </a:p>
      </dgm:t>
    </dgm:pt>
    <dgm:pt modelId="{C640356A-9AFE-4C73-B87F-1BD9908643FB}" type="sibTrans" cxnId="{310BB836-E46A-4E35-9DFD-CFD9F454EA71}">
      <dgm:prSet/>
      <dgm:spPr/>
      <dgm:t>
        <a:bodyPr/>
        <a:lstStyle/>
        <a:p>
          <a:endParaRPr lang="en-US"/>
        </a:p>
      </dgm:t>
    </dgm:pt>
    <dgm:pt modelId="{D1CB4421-71BE-4DF7-AB72-800EB2B7D3F9}" type="pres">
      <dgm:prSet presAssocID="{225DD693-8541-48A4-9719-9C2246859534}" presName="Name0" presStyleCnt="0">
        <dgm:presLayoutVars>
          <dgm:dir/>
          <dgm:resizeHandles val="exact"/>
        </dgm:presLayoutVars>
      </dgm:prSet>
      <dgm:spPr/>
    </dgm:pt>
    <dgm:pt modelId="{E0B41053-1802-43F7-8205-3B909AB4842B}" type="pres">
      <dgm:prSet presAssocID="{8E472668-679D-494E-B9B8-DCBD3406A2F5}" presName="node" presStyleLbl="node1" presStyleIdx="0" presStyleCnt="3">
        <dgm:presLayoutVars>
          <dgm:bulletEnabled val="1"/>
        </dgm:presLayoutVars>
      </dgm:prSet>
      <dgm:spPr/>
    </dgm:pt>
    <dgm:pt modelId="{E0E33AD1-43D0-4E47-947E-ACD5E6E08DCC}" type="pres">
      <dgm:prSet presAssocID="{EE553FC6-4E68-41C0-A60C-F1A47D9E14C6}" presName="sibTrans" presStyleLbl="sibTrans2D1" presStyleIdx="0" presStyleCnt="2"/>
      <dgm:spPr/>
    </dgm:pt>
    <dgm:pt modelId="{4D93A096-DD56-46BF-9EEC-8831289CDE83}" type="pres">
      <dgm:prSet presAssocID="{EE553FC6-4E68-41C0-A60C-F1A47D9E14C6}" presName="connectorText" presStyleLbl="sibTrans2D1" presStyleIdx="0" presStyleCnt="2"/>
      <dgm:spPr/>
    </dgm:pt>
    <dgm:pt modelId="{C0914F6C-59C9-4490-82C3-2020F7240475}" type="pres">
      <dgm:prSet presAssocID="{DCB00593-346B-441E-96E1-D13E2CE72A49}" presName="node" presStyleLbl="node1" presStyleIdx="1" presStyleCnt="3">
        <dgm:presLayoutVars>
          <dgm:bulletEnabled val="1"/>
        </dgm:presLayoutVars>
      </dgm:prSet>
      <dgm:spPr/>
    </dgm:pt>
    <dgm:pt modelId="{21E80096-36F5-48E6-B585-572EEC4FC4D1}" type="pres">
      <dgm:prSet presAssocID="{AFE32A31-94C3-406A-8117-7309566A9169}" presName="sibTrans" presStyleLbl="sibTrans2D1" presStyleIdx="1" presStyleCnt="2"/>
      <dgm:spPr/>
    </dgm:pt>
    <dgm:pt modelId="{C858879E-C967-48B0-B82A-5D0508E1409B}" type="pres">
      <dgm:prSet presAssocID="{AFE32A31-94C3-406A-8117-7309566A9169}" presName="connectorText" presStyleLbl="sibTrans2D1" presStyleIdx="1" presStyleCnt="2"/>
      <dgm:spPr/>
    </dgm:pt>
    <dgm:pt modelId="{3C5B3C82-DA51-4B10-9B92-C97B87A2029A}" type="pres">
      <dgm:prSet presAssocID="{B018DF5B-09A7-49FA-80E2-CEED3B064E52}" presName="node" presStyleLbl="node1" presStyleIdx="2" presStyleCnt="3">
        <dgm:presLayoutVars>
          <dgm:bulletEnabled val="1"/>
        </dgm:presLayoutVars>
      </dgm:prSet>
      <dgm:spPr/>
    </dgm:pt>
  </dgm:ptLst>
  <dgm:cxnLst>
    <dgm:cxn modelId="{A8B96211-C7A4-4F9D-89C3-D59A14326713}" srcId="{225DD693-8541-48A4-9719-9C2246859534}" destId="{8E472668-679D-494E-B9B8-DCBD3406A2F5}" srcOrd="0" destOrd="0" parTransId="{A31BBC6D-7008-4C5D-B32F-21C62663085B}" sibTransId="{EE553FC6-4E68-41C0-A60C-F1A47D9E14C6}"/>
    <dgm:cxn modelId="{310BB836-E46A-4E35-9DFD-CFD9F454EA71}" srcId="{225DD693-8541-48A4-9719-9C2246859534}" destId="{B018DF5B-09A7-49FA-80E2-CEED3B064E52}" srcOrd="2" destOrd="0" parTransId="{558263EA-2D41-41D1-B281-2E9A6D4F0DC8}" sibTransId="{C640356A-9AFE-4C73-B87F-1BD9908643FB}"/>
    <dgm:cxn modelId="{A2B20442-2C38-4FB8-9803-B2A00BD07163}" type="presOf" srcId="{225DD693-8541-48A4-9719-9C2246859534}" destId="{D1CB4421-71BE-4DF7-AB72-800EB2B7D3F9}" srcOrd="0" destOrd="0" presId="urn:microsoft.com/office/officeart/2005/8/layout/process1"/>
    <dgm:cxn modelId="{07EF1244-A8DC-457D-8C12-5DD818410833}" srcId="{225DD693-8541-48A4-9719-9C2246859534}" destId="{DCB00593-346B-441E-96E1-D13E2CE72A49}" srcOrd="1" destOrd="0" parTransId="{54147751-E477-45A6-AB30-8466447B01B5}" sibTransId="{AFE32A31-94C3-406A-8117-7309566A9169}"/>
    <dgm:cxn modelId="{3F948144-E692-4DAB-821A-5002E0A3FCBE}" type="presOf" srcId="{DCB00593-346B-441E-96E1-D13E2CE72A49}" destId="{C0914F6C-59C9-4490-82C3-2020F7240475}" srcOrd="0" destOrd="0" presId="urn:microsoft.com/office/officeart/2005/8/layout/process1"/>
    <dgm:cxn modelId="{F8998DB7-9F82-4D98-9029-8A63E456D3A9}" type="presOf" srcId="{EE553FC6-4E68-41C0-A60C-F1A47D9E14C6}" destId="{E0E33AD1-43D0-4E47-947E-ACD5E6E08DCC}" srcOrd="0" destOrd="0" presId="urn:microsoft.com/office/officeart/2005/8/layout/process1"/>
    <dgm:cxn modelId="{101238C4-C19A-4861-BD13-21E544D55617}" type="presOf" srcId="{AFE32A31-94C3-406A-8117-7309566A9169}" destId="{21E80096-36F5-48E6-B585-572EEC4FC4D1}" srcOrd="0" destOrd="0" presId="urn:microsoft.com/office/officeart/2005/8/layout/process1"/>
    <dgm:cxn modelId="{47D395CD-9839-4A52-9FCE-57E62CC35C20}" type="presOf" srcId="{AFE32A31-94C3-406A-8117-7309566A9169}" destId="{C858879E-C967-48B0-B82A-5D0508E1409B}" srcOrd="1" destOrd="0" presId="urn:microsoft.com/office/officeart/2005/8/layout/process1"/>
    <dgm:cxn modelId="{56853AD0-8019-42E2-871E-6B503D37F7F1}" type="presOf" srcId="{B018DF5B-09A7-49FA-80E2-CEED3B064E52}" destId="{3C5B3C82-DA51-4B10-9B92-C97B87A2029A}" srcOrd="0" destOrd="0" presId="urn:microsoft.com/office/officeart/2005/8/layout/process1"/>
    <dgm:cxn modelId="{6F18B7DF-444C-40B7-8C72-3884314761C9}" type="presOf" srcId="{EE553FC6-4E68-41C0-A60C-F1A47D9E14C6}" destId="{4D93A096-DD56-46BF-9EEC-8831289CDE83}" srcOrd="1" destOrd="0" presId="urn:microsoft.com/office/officeart/2005/8/layout/process1"/>
    <dgm:cxn modelId="{89B711E0-30B4-4E7A-8D2D-41EE96CDA28C}" type="presOf" srcId="{8E472668-679D-494E-B9B8-DCBD3406A2F5}" destId="{E0B41053-1802-43F7-8205-3B909AB4842B}" srcOrd="0" destOrd="0" presId="urn:microsoft.com/office/officeart/2005/8/layout/process1"/>
    <dgm:cxn modelId="{8BC045D7-FC3B-49DB-A60F-57CEE6DEC683}" type="presParOf" srcId="{D1CB4421-71BE-4DF7-AB72-800EB2B7D3F9}" destId="{E0B41053-1802-43F7-8205-3B909AB4842B}" srcOrd="0" destOrd="0" presId="urn:microsoft.com/office/officeart/2005/8/layout/process1"/>
    <dgm:cxn modelId="{4327DB46-7471-46A1-94B1-0E77AC6CE5FC}" type="presParOf" srcId="{D1CB4421-71BE-4DF7-AB72-800EB2B7D3F9}" destId="{E0E33AD1-43D0-4E47-947E-ACD5E6E08DCC}" srcOrd="1" destOrd="0" presId="urn:microsoft.com/office/officeart/2005/8/layout/process1"/>
    <dgm:cxn modelId="{310F0BA5-38CA-4367-BE32-2E1B1EDE7671}" type="presParOf" srcId="{E0E33AD1-43D0-4E47-947E-ACD5E6E08DCC}" destId="{4D93A096-DD56-46BF-9EEC-8831289CDE83}" srcOrd="0" destOrd="0" presId="urn:microsoft.com/office/officeart/2005/8/layout/process1"/>
    <dgm:cxn modelId="{D3678462-C52D-4874-ADFC-AFF4572E4035}" type="presParOf" srcId="{D1CB4421-71BE-4DF7-AB72-800EB2B7D3F9}" destId="{C0914F6C-59C9-4490-82C3-2020F7240475}" srcOrd="2" destOrd="0" presId="urn:microsoft.com/office/officeart/2005/8/layout/process1"/>
    <dgm:cxn modelId="{B497FB35-4E44-4618-9716-227EB20F6FF8}" type="presParOf" srcId="{D1CB4421-71BE-4DF7-AB72-800EB2B7D3F9}" destId="{21E80096-36F5-48E6-B585-572EEC4FC4D1}" srcOrd="3" destOrd="0" presId="urn:microsoft.com/office/officeart/2005/8/layout/process1"/>
    <dgm:cxn modelId="{2E1837A6-B4F7-46FD-B008-9E8B3FBA6B0C}" type="presParOf" srcId="{21E80096-36F5-48E6-B585-572EEC4FC4D1}" destId="{C858879E-C967-48B0-B82A-5D0508E1409B}" srcOrd="0" destOrd="0" presId="urn:microsoft.com/office/officeart/2005/8/layout/process1"/>
    <dgm:cxn modelId="{3A075F4C-B09D-4402-840B-AD8FA514491C}" type="presParOf" srcId="{D1CB4421-71BE-4DF7-AB72-800EB2B7D3F9}" destId="{3C5B3C82-DA51-4B10-9B92-C97B87A202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E9BCD7-1958-AF42-9F61-E1A90C48CF4C}" type="doc">
      <dgm:prSet loTypeId="urn:microsoft.com/office/officeart/2005/8/layout/process1" loCatId="" qsTypeId="urn:microsoft.com/office/officeart/2005/8/quickstyle/simple1" qsCatId="simple" csTypeId="urn:microsoft.com/office/officeart/2005/8/colors/accent0_3" csCatId="mainScheme" phldr="1"/>
      <dgm:spPr/>
    </dgm:pt>
    <dgm:pt modelId="{F38E87AF-03AD-1249-9D17-6721C4289FC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Policy Scenarios</a:t>
          </a:r>
        </a:p>
      </dgm:t>
    </dgm:pt>
    <dgm:pt modelId="{D3452E19-3E30-594C-8942-9CE58F3BBE8E}" type="parTrans" cxnId="{2D0E8CF9-D67E-7847-975E-464F270A2FD2}">
      <dgm:prSet/>
      <dgm:spPr/>
      <dgm:t>
        <a:bodyPr/>
        <a:lstStyle/>
        <a:p>
          <a:endParaRPr lang="en-US"/>
        </a:p>
      </dgm:t>
    </dgm:pt>
    <dgm:pt modelId="{D0715D76-1725-E946-A1DB-1415602B6330}" type="sibTrans" cxnId="{2D0E8CF9-D67E-7847-975E-464F270A2FD2}">
      <dgm:prSet/>
      <dgm:spPr/>
      <dgm:t>
        <a:bodyPr/>
        <a:lstStyle/>
        <a:p>
          <a:endParaRPr lang="en-US"/>
        </a:p>
      </dgm:t>
    </dgm:pt>
    <dgm:pt modelId="{C0B19282-D51B-2649-B420-5717CEF54A4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11216F61-B47C-5445-A5CA-E54274445428}" type="parTrans" cxnId="{957F0FD8-3E50-D141-8626-92410A55E118}">
      <dgm:prSet/>
      <dgm:spPr/>
      <dgm:t>
        <a:bodyPr/>
        <a:lstStyle/>
        <a:p>
          <a:endParaRPr lang="en-US"/>
        </a:p>
      </dgm:t>
    </dgm:pt>
    <dgm:pt modelId="{AFD626ED-03AB-3F46-B130-FDE493A9CECF}" type="sibTrans" cxnId="{957F0FD8-3E50-D141-8626-92410A55E118}">
      <dgm:prSet/>
      <dgm:spPr/>
      <dgm:t>
        <a:bodyPr/>
        <a:lstStyle/>
        <a:p>
          <a:endParaRPr lang="en-US"/>
        </a:p>
      </dgm:t>
    </dgm:pt>
    <dgm:pt modelId="{99DC299E-5448-6746-A308-1D1428FA0384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Outcomes</a:t>
          </a:r>
        </a:p>
      </dgm:t>
    </dgm:pt>
    <dgm:pt modelId="{BCBF6E1B-A808-3D4E-A4CC-7428FA866721}" type="parTrans" cxnId="{296F1D7A-444B-A646-B799-28F11C2A07B8}">
      <dgm:prSet/>
      <dgm:spPr/>
      <dgm:t>
        <a:bodyPr/>
        <a:lstStyle/>
        <a:p>
          <a:endParaRPr lang="en-US"/>
        </a:p>
      </dgm:t>
    </dgm:pt>
    <dgm:pt modelId="{43F51BDB-45FD-1345-B91E-B2984FD7F029}" type="sibTrans" cxnId="{296F1D7A-444B-A646-B799-28F11C2A07B8}">
      <dgm:prSet/>
      <dgm:spPr/>
      <dgm:t>
        <a:bodyPr/>
        <a:lstStyle/>
        <a:p>
          <a:endParaRPr lang="en-US"/>
        </a:p>
      </dgm:t>
    </dgm:pt>
    <dgm:pt modelId="{8AA863B7-3815-2641-93A9-A6783178D51E}" type="pres">
      <dgm:prSet presAssocID="{16E9BCD7-1958-AF42-9F61-E1A90C48CF4C}" presName="Name0" presStyleCnt="0">
        <dgm:presLayoutVars>
          <dgm:dir/>
          <dgm:resizeHandles val="exact"/>
        </dgm:presLayoutVars>
      </dgm:prSet>
      <dgm:spPr/>
    </dgm:pt>
    <dgm:pt modelId="{05D08F74-7603-A64F-AC97-E0FE0991FB4D}" type="pres">
      <dgm:prSet presAssocID="{F38E87AF-03AD-1249-9D17-6721C4289FC2}" presName="node" presStyleLbl="node1" presStyleIdx="0" presStyleCnt="3">
        <dgm:presLayoutVars>
          <dgm:bulletEnabled val="1"/>
        </dgm:presLayoutVars>
      </dgm:prSet>
      <dgm:spPr/>
    </dgm:pt>
    <dgm:pt modelId="{93E3B4BC-F523-7C4B-BBFD-39E19403A6DD}" type="pres">
      <dgm:prSet presAssocID="{D0715D76-1725-E946-A1DB-1415602B6330}" presName="sibTrans" presStyleLbl="sibTrans2D1" presStyleIdx="0" presStyleCnt="2"/>
      <dgm:spPr/>
    </dgm:pt>
    <dgm:pt modelId="{106759E6-C74B-3944-8AC6-41B924969BFC}" type="pres">
      <dgm:prSet presAssocID="{D0715D76-1725-E946-A1DB-1415602B6330}" presName="connectorText" presStyleLbl="sibTrans2D1" presStyleIdx="0" presStyleCnt="2"/>
      <dgm:spPr/>
    </dgm:pt>
    <dgm:pt modelId="{499E58C8-4A1E-3B44-8147-7C71C1953122}" type="pres">
      <dgm:prSet presAssocID="{C0B19282-D51B-2649-B420-5717CEF54A42}" presName="node" presStyleLbl="node1" presStyleIdx="1" presStyleCnt="3">
        <dgm:presLayoutVars>
          <dgm:bulletEnabled val="1"/>
        </dgm:presLayoutVars>
      </dgm:prSet>
      <dgm:spPr/>
    </dgm:pt>
    <dgm:pt modelId="{446D7ACF-28CE-0245-A2A9-CAFEF0A7BC08}" type="pres">
      <dgm:prSet presAssocID="{AFD626ED-03AB-3F46-B130-FDE493A9CECF}" presName="sibTrans" presStyleLbl="sibTrans2D1" presStyleIdx="1" presStyleCnt="2"/>
      <dgm:spPr/>
    </dgm:pt>
    <dgm:pt modelId="{FD5A3018-81FA-9E47-8E57-6E6A1E8F992A}" type="pres">
      <dgm:prSet presAssocID="{AFD626ED-03AB-3F46-B130-FDE493A9CECF}" presName="connectorText" presStyleLbl="sibTrans2D1" presStyleIdx="1" presStyleCnt="2"/>
      <dgm:spPr/>
    </dgm:pt>
    <dgm:pt modelId="{5880BB86-AEE8-F64A-8B98-883D7E4B065F}" type="pres">
      <dgm:prSet presAssocID="{99DC299E-5448-6746-A308-1D1428FA0384}" presName="node" presStyleLbl="node1" presStyleIdx="2" presStyleCnt="3">
        <dgm:presLayoutVars>
          <dgm:bulletEnabled val="1"/>
        </dgm:presLayoutVars>
      </dgm:prSet>
      <dgm:spPr/>
    </dgm:pt>
  </dgm:ptLst>
  <dgm:cxnLst>
    <dgm:cxn modelId="{B6D30640-13AE-CA46-8B3B-2D532AE2814A}" type="presOf" srcId="{D0715D76-1725-E946-A1DB-1415602B6330}" destId="{106759E6-C74B-3944-8AC6-41B924969BFC}" srcOrd="1" destOrd="0" presId="urn:microsoft.com/office/officeart/2005/8/layout/process1"/>
    <dgm:cxn modelId="{296F1D7A-444B-A646-B799-28F11C2A07B8}" srcId="{16E9BCD7-1958-AF42-9F61-E1A90C48CF4C}" destId="{99DC299E-5448-6746-A308-1D1428FA0384}" srcOrd="2" destOrd="0" parTransId="{BCBF6E1B-A808-3D4E-A4CC-7428FA866721}" sibTransId="{43F51BDB-45FD-1345-B91E-B2984FD7F029}"/>
    <dgm:cxn modelId="{766DAC7B-99AC-7643-86FC-0DD3827966CF}" type="presOf" srcId="{AFD626ED-03AB-3F46-B130-FDE493A9CECF}" destId="{446D7ACF-28CE-0245-A2A9-CAFEF0A7BC08}" srcOrd="0" destOrd="0" presId="urn:microsoft.com/office/officeart/2005/8/layout/process1"/>
    <dgm:cxn modelId="{D7755683-A63D-8B49-9FEA-29A2F7536056}" type="presOf" srcId="{AFD626ED-03AB-3F46-B130-FDE493A9CECF}" destId="{FD5A3018-81FA-9E47-8E57-6E6A1E8F992A}" srcOrd="1" destOrd="0" presId="urn:microsoft.com/office/officeart/2005/8/layout/process1"/>
    <dgm:cxn modelId="{AFDE8E9F-BA85-FF42-A53F-DF6937AB8386}" type="presOf" srcId="{F38E87AF-03AD-1249-9D17-6721C4289FC2}" destId="{05D08F74-7603-A64F-AC97-E0FE0991FB4D}" srcOrd="0" destOrd="0" presId="urn:microsoft.com/office/officeart/2005/8/layout/process1"/>
    <dgm:cxn modelId="{8487D0B7-18DE-864A-9768-E0E345D6ED16}" type="presOf" srcId="{D0715D76-1725-E946-A1DB-1415602B6330}" destId="{93E3B4BC-F523-7C4B-BBFD-39E19403A6DD}" srcOrd="0" destOrd="0" presId="urn:microsoft.com/office/officeart/2005/8/layout/process1"/>
    <dgm:cxn modelId="{440C48D4-7BF8-2346-B6FF-75F9405A6730}" type="presOf" srcId="{C0B19282-D51B-2649-B420-5717CEF54A42}" destId="{499E58C8-4A1E-3B44-8147-7C71C1953122}" srcOrd="0" destOrd="0" presId="urn:microsoft.com/office/officeart/2005/8/layout/process1"/>
    <dgm:cxn modelId="{957F0FD8-3E50-D141-8626-92410A55E118}" srcId="{16E9BCD7-1958-AF42-9F61-E1A90C48CF4C}" destId="{C0B19282-D51B-2649-B420-5717CEF54A42}" srcOrd="1" destOrd="0" parTransId="{11216F61-B47C-5445-A5CA-E54274445428}" sibTransId="{AFD626ED-03AB-3F46-B130-FDE493A9CECF}"/>
    <dgm:cxn modelId="{AD7DFAF2-A74E-9B43-9613-7B0132C4AD03}" type="presOf" srcId="{99DC299E-5448-6746-A308-1D1428FA0384}" destId="{5880BB86-AEE8-F64A-8B98-883D7E4B065F}" srcOrd="0" destOrd="0" presId="urn:microsoft.com/office/officeart/2005/8/layout/process1"/>
    <dgm:cxn modelId="{2D0E8CF9-D67E-7847-975E-464F270A2FD2}" srcId="{16E9BCD7-1958-AF42-9F61-E1A90C48CF4C}" destId="{F38E87AF-03AD-1249-9D17-6721C4289FC2}" srcOrd="0" destOrd="0" parTransId="{D3452E19-3E30-594C-8942-9CE58F3BBE8E}" sibTransId="{D0715D76-1725-E946-A1DB-1415602B6330}"/>
    <dgm:cxn modelId="{90FDD5FD-1B7F-0B47-8B77-20E6A30FE4A4}" type="presOf" srcId="{16E9BCD7-1958-AF42-9F61-E1A90C48CF4C}" destId="{8AA863B7-3815-2641-93A9-A6783178D51E}" srcOrd="0" destOrd="0" presId="urn:microsoft.com/office/officeart/2005/8/layout/process1"/>
    <dgm:cxn modelId="{6D4A6B21-CA9D-6440-840F-AFA9E0AF2D32}" type="presParOf" srcId="{8AA863B7-3815-2641-93A9-A6783178D51E}" destId="{05D08F74-7603-A64F-AC97-E0FE0991FB4D}" srcOrd="0" destOrd="0" presId="urn:microsoft.com/office/officeart/2005/8/layout/process1"/>
    <dgm:cxn modelId="{1396807B-E03C-AF43-8098-41A85754879C}" type="presParOf" srcId="{8AA863B7-3815-2641-93A9-A6783178D51E}" destId="{93E3B4BC-F523-7C4B-BBFD-39E19403A6DD}" srcOrd="1" destOrd="0" presId="urn:microsoft.com/office/officeart/2005/8/layout/process1"/>
    <dgm:cxn modelId="{5320E3ED-369F-B243-BA0E-C406B28A1AF1}" type="presParOf" srcId="{93E3B4BC-F523-7C4B-BBFD-39E19403A6DD}" destId="{106759E6-C74B-3944-8AC6-41B924969BFC}" srcOrd="0" destOrd="0" presId="urn:microsoft.com/office/officeart/2005/8/layout/process1"/>
    <dgm:cxn modelId="{A94370DB-E838-B64F-9EE2-EABE03F4C2F0}" type="presParOf" srcId="{8AA863B7-3815-2641-93A9-A6783178D51E}" destId="{499E58C8-4A1E-3B44-8147-7C71C1953122}" srcOrd="2" destOrd="0" presId="urn:microsoft.com/office/officeart/2005/8/layout/process1"/>
    <dgm:cxn modelId="{FA33587C-926B-4347-B341-C16CDB7186E5}" type="presParOf" srcId="{8AA863B7-3815-2641-93A9-A6783178D51E}" destId="{446D7ACF-28CE-0245-A2A9-CAFEF0A7BC08}" srcOrd="3" destOrd="0" presId="urn:microsoft.com/office/officeart/2005/8/layout/process1"/>
    <dgm:cxn modelId="{E124E5A6-6A85-FD4A-8E27-49ADAEE8BD71}" type="presParOf" srcId="{446D7ACF-28CE-0245-A2A9-CAFEF0A7BC08}" destId="{FD5A3018-81FA-9E47-8E57-6E6A1E8F992A}" srcOrd="0" destOrd="0" presId="urn:microsoft.com/office/officeart/2005/8/layout/process1"/>
    <dgm:cxn modelId="{307959E4-190D-3643-AB63-C8C590990A77}" type="presParOf" srcId="{8AA863B7-3815-2641-93A9-A6783178D51E}" destId="{5880BB86-AEE8-F64A-8B98-883D7E4B065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E9BCD7-1958-AF42-9F61-E1A90C48CF4C}" type="doc">
      <dgm:prSet loTypeId="urn:microsoft.com/office/officeart/2005/8/layout/process1" loCatId="" qsTypeId="urn:microsoft.com/office/officeart/2005/8/quickstyle/simple1" qsCatId="simple" csTypeId="urn:microsoft.com/office/officeart/2005/8/colors/accent0_3" csCatId="mainScheme" phldr="1"/>
      <dgm:spPr/>
    </dgm:pt>
    <dgm:pt modelId="{F38E87AF-03AD-1249-9D17-6721C4289FC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Cost Function</a:t>
          </a:r>
        </a:p>
      </dgm:t>
    </dgm:pt>
    <dgm:pt modelId="{D3452E19-3E30-594C-8942-9CE58F3BBE8E}" type="parTrans" cxnId="{2D0E8CF9-D67E-7847-975E-464F270A2FD2}">
      <dgm:prSet/>
      <dgm:spPr/>
      <dgm:t>
        <a:bodyPr/>
        <a:lstStyle/>
        <a:p>
          <a:endParaRPr lang="en-US"/>
        </a:p>
      </dgm:t>
    </dgm:pt>
    <dgm:pt modelId="{D0715D76-1725-E946-A1DB-1415602B6330}" type="sibTrans" cxnId="{2D0E8CF9-D67E-7847-975E-464F270A2FD2}">
      <dgm:prSet/>
      <dgm:spPr/>
      <dgm:t>
        <a:bodyPr/>
        <a:lstStyle/>
        <a:p>
          <a:endParaRPr lang="en-US"/>
        </a:p>
      </dgm:t>
    </dgm:pt>
    <dgm:pt modelId="{C0B19282-D51B-2649-B420-5717CEF54A4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11216F61-B47C-5445-A5CA-E54274445428}" type="parTrans" cxnId="{957F0FD8-3E50-D141-8626-92410A55E118}">
      <dgm:prSet/>
      <dgm:spPr/>
      <dgm:t>
        <a:bodyPr/>
        <a:lstStyle/>
        <a:p>
          <a:endParaRPr lang="en-US"/>
        </a:p>
      </dgm:t>
    </dgm:pt>
    <dgm:pt modelId="{AFD626ED-03AB-3F46-B130-FDE493A9CECF}" type="sibTrans" cxnId="{957F0FD8-3E50-D141-8626-92410A55E118}">
      <dgm:prSet/>
      <dgm:spPr/>
      <dgm:t>
        <a:bodyPr/>
        <a:lstStyle/>
        <a:p>
          <a:endParaRPr lang="en-US"/>
        </a:p>
      </dgm:t>
    </dgm:pt>
    <dgm:pt modelId="{99DC299E-5448-6746-A308-1D1428FA0384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Optimal Policy</a:t>
          </a:r>
        </a:p>
      </dgm:t>
    </dgm:pt>
    <dgm:pt modelId="{BCBF6E1B-A808-3D4E-A4CC-7428FA866721}" type="parTrans" cxnId="{296F1D7A-444B-A646-B799-28F11C2A07B8}">
      <dgm:prSet/>
      <dgm:spPr/>
      <dgm:t>
        <a:bodyPr/>
        <a:lstStyle/>
        <a:p>
          <a:endParaRPr lang="en-US"/>
        </a:p>
      </dgm:t>
    </dgm:pt>
    <dgm:pt modelId="{43F51BDB-45FD-1345-B91E-B2984FD7F029}" type="sibTrans" cxnId="{296F1D7A-444B-A646-B799-28F11C2A07B8}">
      <dgm:prSet/>
      <dgm:spPr/>
      <dgm:t>
        <a:bodyPr/>
        <a:lstStyle/>
        <a:p>
          <a:endParaRPr lang="en-US"/>
        </a:p>
      </dgm:t>
    </dgm:pt>
    <dgm:pt modelId="{8AA863B7-3815-2641-93A9-A6783178D51E}" type="pres">
      <dgm:prSet presAssocID="{16E9BCD7-1958-AF42-9F61-E1A90C48CF4C}" presName="Name0" presStyleCnt="0">
        <dgm:presLayoutVars>
          <dgm:dir/>
          <dgm:resizeHandles val="exact"/>
        </dgm:presLayoutVars>
      </dgm:prSet>
      <dgm:spPr/>
    </dgm:pt>
    <dgm:pt modelId="{05D08F74-7603-A64F-AC97-E0FE0991FB4D}" type="pres">
      <dgm:prSet presAssocID="{F38E87AF-03AD-1249-9D17-6721C4289FC2}" presName="node" presStyleLbl="node1" presStyleIdx="0" presStyleCnt="3">
        <dgm:presLayoutVars>
          <dgm:bulletEnabled val="1"/>
        </dgm:presLayoutVars>
      </dgm:prSet>
      <dgm:spPr/>
    </dgm:pt>
    <dgm:pt modelId="{93E3B4BC-F523-7C4B-BBFD-39E19403A6DD}" type="pres">
      <dgm:prSet presAssocID="{D0715D76-1725-E946-A1DB-1415602B6330}" presName="sibTrans" presStyleLbl="sibTrans2D1" presStyleIdx="0" presStyleCnt="2"/>
      <dgm:spPr/>
    </dgm:pt>
    <dgm:pt modelId="{106759E6-C74B-3944-8AC6-41B924969BFC}" type="pres">
      <dgm:prSet presAssocID="{D0715D76-1725-E946-A1DB-1415602B6330}" presName="connectorText" presStyleLbl="sibTrans2D1" presStyleIdx="0" presStyleCnt="2"/>
      <dgm:spPr/>
    </dgm:pt>
    <dgm:pt modelId="{499E58C8-4A1E-3B44-8147-7C71C1953122}" type="pres">
      <dgm:prSet presAssocID="{C0B19282-D51B-2649-B420-5717CEF54A42}" presName="node" presStyleLbl="node1" presStyleIdx="1" presStyleCnt="3">
        <dgm:presLayoutVars>
          <dgm:bulletEnabled val="1"/>
        </dgm:presLayoutVars>
      </dgm:prSet>
      <dgm:spPr/>
    </dgm:pt>
    <dgm:pt modelId="{446D7ACF-28CE-0245-A2A9-CAFEF0A7BC08}" type="pres">
      <dgm:prSet presAssocID="{AFD626ED-03AB-3F46-B130-FDE493A9CECF}" presName="sibTrans" presStyleLbl="sibTrans2D1" presStyleIdx="1" presStyleCnt="2"/>
      <dgm:spPr/>
    </dgm:pt>
    <dgm:pt modelId="{FD5A3018-81FA-9E47-8E57-6E6A1E8F992A}" type="pres">
      <dgm:prSet presAssocID="{AFD626ED-03AB-3F46-B130-FDE493A9CECF}" presName="connectorText" presStyleLbl="sibTrans2D1" presStyleIdx="1" presStyleCnt="2"/>
      <dgm:spPr/>
    </dgm:pt>
    <dgm:pt modelId="{5880BB86-AEE8-F64A-8B98-883D7E4B065F}" type="pres">
      <dgm:prSet presAssocID="{99DC299E-5448-6746-A308-1D1428FA0384}" presName="node" presStyleLbl="node1" presStyleIdx="2" presStyleCnt="3">
        <dgm:presLayoutVars>
          <dgm:bulletEnabled val="1"/>
        </dgm:presLayoutVars>
      </dgm:prSet>
      <dgm:spPr/>
    </dgm:pt>
  </dgm:ptLst>
  <dgm:cxnLst>
    <dgm:cxn modelId="{B6D30640-13AE-CA46-8B3B-2D532AE2814A}" type="presOf" srcId="{D0715D76-1725-E946-A1DB-1415602B6330}" destId="{106759E6-C74B-3944-8AC6-41B924969BFC}" srcOrd="1" destOrd="0" presId="urn:microsoft.com/office/officeart/2005/8/layout/process1"/>
    <dgm:cxn modelId="{296F1D7A-444B-A646-B799-28F11C2A07B8}" srcId="{16E9BCD7-1958-AF42-9F61-E1A90C48CF4C}" destId="{99DC299E-5448-6746-A308-1D1428FA0384}" srcOrd="2" destOrd="0" parTransId="{BCBF6E1B-A808-3D4E-A4CC-7428FA866721}" sibTransId="{43F51BDB-45FD-1345-B91E-B2984FD7F029}"/>
    <dgm:cxn modelId="{766DAC7B-99AC-7643-86FC-0DD3827966CF}" type="presOf" srcId="{AFD626ED-03AB-3F46-B130-FDE493A9CECF}" destId="{446D7ACF-28CE-0245-A2A9-CAFEF0A7BC08}" srcOrd="0" destOrd="0" presId="urn:microsoft.com/office/officeart/2005/8/layout/process1"/>
    <dgm:cxn modelId="{D7755683-A63D-8B49-9FEA-29A2F7536056}" type="presOf" srcId="{AFD626ED-03AB-3F46-B130-FDE493A9CECF}" destId="{FD5A3018-81FA-9E47-8E57-6E6A1E8F992A}" srcOrd="1" destOrd="0" presId="urn:microsoft.com/office/officeart/2005/8/layout/process1"/>
    <dgm:cxn modelId="{AFDE8E9F-BA85-FF42-A53F-DF6937AB8386}" type="presOf" srcId="{F38E87AF-03AD-1249-9D17-6721C4289FC2}" destId="{05D08F74-7603-A64F-AC97-E0FE0991FB4D}" srcOrd="0" destOrd="0" presId="urn:microsoft.com/office/officeart/2005/8/layout/process1"/>
    <dgm:cxn modelId="{8487D0B7-18DE-864A-9768-E0E345D6ED16}" type="presOf" srcId="{D0715D76-1725-E946-A1DB-1415602B6330}" destId="{93E3B4BC-F523-7C4B-BBFD-39E19403A6DD}" srcOrd="0" destOrd="0" presId="urn:microsoft.com/office/officeart/2005/8/layout/process1"/>
    <dgm:cxn modelId="{440C48D4-7BF8-2346-B6FF-75F9405A6730}" type="presOf" srcId="{C0B19282-D51B-2649-B420-5717CEF54A42}" destId="{499E58C8-4A1E-3B44-8147-7C71C1953122}" srcOrd="0" destOrd="0" presId="urn:microsoft.com/office/officeart/2005/8/layout/process1"/>
    <dgm:cxn modelId="{957F0FD8-3E50-D141-8626-92410A55E118}" srcId="{16E9BCD7-1958-AF42-9F61-E1A90C48CF4C}" destId="{C0B19282-D51B-2649-B420-5717CEF54A42}" srcOrd="1" destOrd="0" parTransId="{11216F61-B47C-5445-A5CA-E54274445428}" sibTransId="{AFD626ED-03AB-3F46-B130-FDE493A9CECF}"/>
    <dgm:cxn modelId="{AD7DFAF2-A74E-9B43-9613-7B0132C4AD03}" type="presOf" srcId="{99DC299E-5448-6746-A308-1D1428FA0384}" destId="{5880BB86-AEE8-F64A-8B98-883D7E4B065F}" srcOrd="0" destOrd="0" presId="urn:microsoft.com/office/officeart/2005/8/layout/process1"/>
    <dgm:cxn modelId="{2D0E8CF9-D67E-7847-975E-464F270A2FD2}" srcId="{16E9BCD7-1958-AF42-9F61-E1A90C48CF4C}" destId="{F38E87AF-03AD-1249-9D17-6721C4289FC2}" srcOrd="0" destOrd="0" parTransId="{D3452E19-3E30-594C-8942-9CE58F3BBE8E}" sibTransId="{D0715D76-1725-E946-A1DB-1415602B6330}"/>
    <dgm:cxn modelId="{90FDD5FD-1B7F-0B47-8B77-20E6A30FE4A4}" type="presOf" srcId="{16E9BCD7-1958-AF42-9F61-E1A90C48CF4C}" destId="{8AA863B7-3815-2641-93A9-A6783178D51E}" srcOrd="0" destOrd="0" presId="urn:microsoft.com/office/officeart/2005/8/layout/process1"/>
    <dgm:cxn modelId="{6D4A6B21-CA9D-6440-840F-AFA9E0AF2D32}" type="presParOf" srcId="{8AA863B7-3815-2641-93A9-A6783178D51E}" destId="{05D08F74-7603-A64F-AC97-E0FE0991FB4D}" srcOrd="0" destOrd="0" presId="urn:microsoft.com/office/officeart/2005/8/layout/process1"/>
    <dgm:cxn modelId="{1396807B-E03C-AF43-8098-41A85754879C}" type="presParOf" srcId="{8AA863B7-3815-2641-93A9-A6783178D51E}" destId="{93E3B4BC-F523-7C4B-BBFD-39E19403A6DD}" srcOrd="1" destOrd="0" presId="urn:microsoft.com/office/officeart/2005/8/layout/process1"/>
    <dgm:cxn modelId="{5320E3ED-369F-B243-BA0E-C406B28A1AF1}" type="presParOf" srcId="{93E3B4BC-F523-7C4B-BBFD-39E19403A6DD}" destId="{106759E6-C74B-3944-8AC6-41B924969BFC}" srcOrd="0" destOrd="0" presId="urn:microsoft.com/office/officeart/2005/8/layout/process1"/>
    <dgm:cxn modelId="{A94370DB-E838-B64F-9EE2-EABE03F4C2F0}" type="presParOf" srcId="{8AA863B7-3815-2641-93A9-A6783178D51E}" destId="{499E58C8-4A1E-3B44-8147-7C71C1953122}" srcOrd="2" destOrd="0" presId="urn:microsoft.com/office/officeart/2005/8/layout/process1"/>
    <dgm:cxn modelId="{FA33587C-926B-4347-B341-C16CDB7186E5}" type="presParOf" srcId="{8AA863B7-3815-2641-93A9-A6783178D51E}" destId="{446D7ACF-28CE-0245-A2A9-CAFEF0A7BC08}" srcOrd="3" destOrd="0" presId="urn:microsoft.com/office/officeart/2005/8/layout/process1"/>
    <dgm:cxn modelId="{E124E5A6-6A85-FD4A-8E27-49ADAEE8BD71}" type="presParOf" srcId="{446D7ACF-28CE-0245-A2A9-CAFEF0A7BC08}" destId="{FD5A3018-81FA-9E47-8E57-6E6A1E8F992A}" srcOrd="0" destOrd="0" presId="urn:microsoft.com/office/officeart/2005/8/layout/process1"/>
    <dgm:cxn modelId="{307959E4-190D-3643-AB63-C8C590990A77}" type="presParOf" srcId="{8AA863B7-3815-2641-93A9-A6783178D51E}" destId="{5880BB86-AEE8-F64A-8B98-883D7E4B065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1053-1802-43F7-8205-3B909AB4842B}">
      <dsp:nvSpPr>
        <dsp:cNvPr id="0" name=""/>
        <dsp:cNvSpPr/>
      </dsp:nvSpPr>
      <dsp:spPr>
        <a:xfrm>
          <a:off x="5139" y="434867"/>
          <a:ext cx="1536000" cy="921600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Theory</a:t>
          </a:r>
        </a:p>
      </dsp:txBody>
      <dsp:txXfrm>
        <a:off x="32132" y="461860"/>
        <a:ext cx="1482014" cy="867614"/>
      </dsp:txXfrm>
    </dsp:sp>
    <dsp:sp modelId="{E0E33AD1-43D0-4E47-947E-ACD5E6E08DCC}">
      <dsp:nvSpPr>
        <dsp:cNvPr id="0" name=""/>
        <dsp:cNvSpPr/>
      </dsp:nvSpPr>
      <dsp:spPr>
        <a:xfrm>
          <a:off x="1694739" y="705203"/>
          <a:ext cx="325632" cy="380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94739" y="781389"/>
        <a:ext cx="227942" cy="228556"/>
      </dsp:txXfrm>
    </dsp:sp>
    <dsp:sp modelId="{C0914F6C-59C9-4490-82C3-2020F7240475}">
      <dsp:nvSpPr>
        <dsp:cNvPr id="0" name=""/>
        <dsp:cNvSpPr/>
      </dsp:nvSpPr>
      <dsp:spPr>
        <a:xfrm>
          <a:off x="2155539" y="434867"/>
          <a:ext cx="1536000" cy="921600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Hypothesis</a:t>
          </a:r>
        </a:p>
      </dsp:txBody>
      <dsp:txXfrm>
        <a:off x="2182532" y="461860"/>
        <a:ext cx="1482014" cy="867614"/>
      </dsp:txXfrm>
    </dsp:sp>
    <dsp:sp modelId="{21E80096-36F5-48E6-B585-572EEC4FC4D1}">
      <dsp:nvSpPr>
        <dsp:cNvPr id="0" name=""/>
        <dsp:cNvSpPr/>
      </dsp:nvSpPr>
      <dsp:spPr>
        <a:xfrm>
          <a:off x="3845140" y="705203"/>
          <a:ext cx="325632" cy="380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845140" y="781389"/>
        <a:ext cx="227942" cy="228556"/>
      </dsp:txXfrm>
    </dsp:sp>
    <dsp:sp modelId="{3C5B3C82-DA51-4B10-9B92-C97B87A2029A}">
      <dsp:nvSpPr>
        <dsp:cNvPr id="0" name=""/>
        <dsp:cNvSpPr/>
      </dsp:nvSpPr>
      <dsp:spPr>
        <a:xfrm>
          <a:off x="4305940" y="434867"/>
          <a:ext cx="1536000" cy="921600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</a:t>
          </a:r>
        </a:p>
      </dsp:txBody>
      <dsp:txXfrm>
        <a:off x="4332933" y="461860"/>
        <a:ext cx="1482014" cy="867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41053-1802-43F7-8205-3B909AB4842B}">
      <dsp:nvSpPr>
        <dsp:cNvPr id="0" name=""/>
        <dsp:cNvSpPr/>
      </dsp:nvSpPr>
      <dsp:spPr>
        <a:xfrm>
          <a:off x="5139" y="434867"/>
          <a:ext cx="1536000" cy="921600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Information</a:t>
          </a:r>
        </a:p>
      </dsp:txBody>
      <dsp:txXfrm>
        <a:off x="32132" y="461860"/>
        <a:ext cx="1482014" cy="867614"/>
      </dsp:txXfrm>
    </dsp:sp>
    <dsp:sp modelId="{E0E33AD1-43D0-4E47-947E-ACD5E6E08DCC}">
      <dsp:nvSpPr>
        <dsp:cNvPr id="0" name=""/>
        <dsp:cNvSpPr/>
      </dsp:nvSpPr>
      <dsp:spPr>
        <a:xfrm>
          <a:off x="1694739" y="705203"/>
          <a:ext cx="325632" cy="380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94739" y="781389"/>
        <a:ext cx="227942" cy="228556"/>
      </dsp:txXfrm>
    </dsp:sp>
    <dsp:sp modelId="{C0914F6C-59C9-4490-82C3-2020F7240475}">
      <dsp:nvSpPr>
        <dsp:cNvPr id="0" name=""/>
        <dsp:cNvSpPr/>
      </dsp:nvSpPr>
      <dsp:spPr>
        <a:xfrm>
          <a:off x="2155539" y="434867"/>
          <a:ext cx="1536000" cy="921600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Pattern</a:t>
          </a:r>
        </a:p>
      </dsp:txBody>
      <dsp:txXfrm>
        <a:off x="2182532" y="461860"/>
        <a:ext cx="1482014" cy="867614"/>
      </dsp:txXfrm>
    </dsp:sp>
    <dsp:sp modelId="{21E80096-36F5-48E6-B585-572EEC4FC4D1}">
      <dsp:nvSpPr>
        <dsp:cNvPr id="0" name=""/>
        <dsp:cNvSpPr/>
      </dsp:nvSpPr>
      <dsp:spPr>
        <a:xfrm>
          <a:off x="3845140" y="705203"/>
          <a:ext cx="325632" cy="3809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845140" y="781389"/>
        <a:ext cx="227942" cy="228556"/>
      </dsp:txXfrm>
    </dsp:sp>
    <dsp:sp modelId="{3C5B3C82-DA51-4B10-9B92-C97B87A2029A}">
      <dsp:nvSpPr>
        <dsp:cNvPr id="0" name=""/>
        <dsp:cNvSpPr/>
      </dsp:nvSpPr>
      <dsp:spPr>
        <a:xfrm>
          <a:off x="4305940" y="434867"/>
          <a:ext cx="1536000" cy="921600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Conclusion</a:t>
          </a:r>
        </a:p>
      </dsp:txBody>
      <dsp:txXfrm>
        <a:off x="4332933" y="461860"/>
        <a:ext cx="1482014" cy="867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08F74-7603-A64F-AC97-E0FE0991FB4D}">
      <dsp:nvSpPr>
        <dsp:cNvPr id="0" name=""/>
        <dsp:cNvSpPr/>
      </dsp:nvSpPr>
      <dsp:spPr>
        <a:xfrm>
          <a:off x="5940" y="1804778"/>
          <a:ext cx="1775408" cy="10652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Policy Scenarios</a:t>
          </a:r>
        </a:p>
      </dsp:txBody>
      <dsp:txXfrm>
        <a:off x="37140" y="1835978"/>
        <a:ext cx="1713008" cy="1002845"/>
      </dsp:txXfrm>
    </dsp:sp>
    <dsp:sp modelId="{93E3B4BC-F523-7C4B-BBFD-39E19403A6DD}">
      <dsp:nvSpPr>
        <dsp:cNvPr id="0" name=""/>
        <dsp:cNvSpPr/>
      </dsp:nvSpPr>
      <dsp:spPr>
        <a:xfrm>
          <a:off x="1958889" y="2117250"/>
          <a:ext cx="376386" cy="44030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58889" y="2205310"/>
        <a:ext cx="263470" cy="264181"/>
      </dsp:txXfrm>
    </dsp:sp>
    <dsp:sp modelId="{499E58C8-4A1E-3B44-8147-7C71C1953122}">
      <dsp:nvSpPr>
        <dsp:cNvPr id="0" name=""/>
        <dsp:cNvSpPr/>
      </dsp:nvSpPr>
      <dsp:spPr>
        <a:xfrm>
          <a:off x="2491511" y="1804778"/>
          <a:ext cx="1775408" cy="10652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</a:t>
          </a:r>
        </a:p>
      </dsp:txBody>
      <dsp:txXfrm>
        <a:off x="2522711" y="1835978"/>
        <a:ext cx="1713008" cy="1002845"/>
      </dsp:txXfrm>
    </dsp:sp>
    <dsp:sp modelId="{446D7ACF-28CE-0245-A2A9-CAFEF0A7BC08}">
      <dsp:nvSpPr>
        <dsp:cNvPr id="0" name=""/>
        <dsp:cNvSpPr/>
      </dsp:nvSpPr>
      <dsp:spPr>
        <a:xfrm>
          <a:off x="4444461" y="2117250"/>
          <a:ext cx="376386" cy="44030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444461" y="2205310"/>
        <a:ext cx="263470" cy="264181"/>
      </dsp:txXfrm>
    </dsp:sp>
    <dsp:sp modelId="{5880BB86-AEE8-F64A-8B98-883D7E4B065F}">
      <dsp:nvSpPr>
        <dsp:cNvPr id="0" name=""/>
        <dsp:cNvSpPr/>
      </dsp:nvSpPr>
      <dsp:spPr>
        <a:xfrm>
          <a:off x="4977083" y="1804778"/>
          <a:ext cx="1775408" cy="10652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Outcomes</a:t>
          </a:r>
        </a:p>
      </dsp:txBody>
      <dsp:txXfrm>
        <a:off x="5008283" y="1835978"/>
        <a:ext cx="1713008" cy="10028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08F74-7603-A64F-AC97-E0FE0991FB4D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Cost Function</a:t>
          </a:r>
        </a:p>
      </dsp:txBody>
      <dsp:txXfrm>
        <a:off x="44665" y="2106299"/>
        <a:ext cx="2060143" cy="1206068"/>
      </dsp:txXfrm>
    </dsp:sp>
    <dsp:sp modelId="{93E3B4BC-F523-7C4B-BBFD-39E19403A6DD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499E58C8-4A1E-3B44-8147-7C71C1953122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Model</a:t>
          </a:r>
        </a:p>
      </dsp:txBody>
      <dsp:txXfrm>
        <a:off x="3033928" y="2106299"/>
        <a:ext cx="2060143" cy="1206068"/>
      </dsp:txXfrm>
    </dsp:sp>
    <dsp:sp modelId="{446D7ACF-28CE-0245-A2A9-CAFEF0A7BC08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5880BB86-AEE8-F64A-8B98-883D7E4B065F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Optimal Policy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ahoma Norm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ahoma Normal" charset="0"/>
              </a:defRPr>
            </a:lvl1pPr>
          </a:lstStyle>
          <a:p>
            <a:fld id="{32ACEA22-D345-4A41-9592-AE74A036B221}" type="datetimeFigureOut">
              <a:rPr lang="en-US" smtClean="0"/>
              <a:pPr/>
              <a:t>5/13/21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ahoma Norm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ahoma Normal" charset="0"/>
              </a:defRPr>
            </a:lvl1pPr>
          </a:lstStyle>
          <a:p>
            <a:fld id="{746CBD75-9B64-B547-92B1-E37E91AF38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3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ahoma Norm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ahoma Norm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ahoma Norm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ahoma Norm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ahoma Norm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3378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2760133"/>
            <a:ext cx="9736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8060121" y="2760133"/>
            <a:ext cx="9736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7" idx="0"/>
          </p:cNvCxnSpPr>
          <p:nvPr userDrawn="1"/>
        </p:nvCxnSpPr>
        <p:spPr>
          <a:xfrm flipH="1" flipV="1">
            <a:off x="4516894" y="0"/>
            <a:ext cx="4308" cy="18309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91" y="554077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293" y="5681271"/>
            <a:ext cx="2518407" cy="6407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0" y="0"/>
            <a:ext cx="635000" cy="635000"/>
          </a:xfrm>
          <a:prstGeom prst="rect">
            <a:avLst/>
          </a:prstGeom>
        </p:spPr>
      </p:pic>
      <p:sp>
        <p:nvSpPr>
          <p:cNvPr id="21" name="Content Placeholder 35"/>
          <p:cNvSpPr>
            <a:spLocks noGrp="1"/>
          </p:cNvSpPr>
          <p:nvPr>
            <p:ph sz="quarter" idx="13" hasCustomPrompt="1"/>
          </p:nvPr>
        </p:nvSpPr>
        <p:spPr>
          <a:xfrm>
            <a:off x="741879" y="2394934"/>
            <a:ext cx="7550030" cy="101481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i="0" spc="0" baseline="0">
                <a:solidFill>
                  <a:schemeClr val="bg1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pPr lvl="0"/>
            <a:r>
              <a:rPr lang="en-US" dirty="0"/>
              <a:t>Click to edit</a:t>
            </a:r>
            <a:r>
              <a:rPr lang="en-US" baseline="0" dirty="0"/>
              <a:t> title</a:t>
            </a:r>
            <a:endParaRPr lang="en-US" dirty="0"/>
          </a:p>
        </p:txBody>
      </p:sp>
      <p:sp>
        <p:nvSpPr>
          <p:cNvPr id="22" name="Text Placeholder 39"/>
          <p:cNvSpPr>
            <a:spLocks noGrp="1"/>
          </p:cNvSpPr>
          <p:nvPr>
            <p:ph type="body" sz="quarter" idx="14" hasCustomPrompt="1"/>
          </p:nvPr>
        </p:nvSpPr>
        <p:spPr>
          <a:xfrm>
            <a:off x="741879" y="3505201"/>
            <a:ext cx="7550029" cy="854218"/>
          </a:xfrm>
        </p:spPr>
        <p:txBody>
          <a:bodyPr>
            <a:noAutofit/>
          </a:bodyPr>
          <a:lstStyle>
            <a:lvl1pPr marL="0" indent="0" algn="ctr">
              <a:buNone/>
              <a:defRPr sz="2100" b="0" i="0" spc="150" baseline="0">
                <a:solidFill>
                  <a:schemeClr val="bg1"/>
                </a:solidFill>
                <a:latin typeface="Tahoma" charset="0"/>
                <a:ea typeface="Tahoma Normal" charset="0"/>
                <a:cs typeface="Tahoma Normal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2335585" y="4779010"/>
            <a:ext cx="4362611" cy="56224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spc="150" baseline="0">
                <a:solidFill>
                  <a:schemeClr val="bg1"/>
                </a:solidFill>
                <a:latin typeface="Tahoma Normal" charset="0"/>
                <a:ea typeface="Tahoma Normal" charset="0"/>
                <a:cs typeface="Tahoma Normal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69996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321935" y="3206658"/>
            <a:ext cx="5324354" cy="10528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 Norm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5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64696" y="445957"/>
            <a:ext cx="11272604" cy="5840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n>
                <a:noFill/>
              </a:ln>
              <a:latin typeface="Tahoma Norm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42" y="2514596"/>
            <a:ext cx="6532099" cy="16618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6091689" y="334556"/>
            <a:ext cx="0" cy="985455"/>
          </a:xfrm>
          <a:prstGeom prst="line">
            <a:avLst/>
          </a:prstGeom>
          <a:ln>
            <a:solidFill>
              <a:srgbClr val="29693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076699" y="5390633"/>
            <a:ext cx="0" cy="895868"/>
          </a:xfrm>
          <a:prstGeom prst="line">
            <a:avLst/>
          </a:prstGeom>
          <a:ln>
            <a:solidFill>
              <a:srgbClr val="29693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871"/>
            <a:ext cx="12192000" cy="1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2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64696" y="445957"/>
            <a:ext cx="11272604" cy="5840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n>
                <a:noFill/>
              </a:ln>
              <a:latin typeface="Tahoma Norm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84" y="2288184"/>
            <a:ext cx="4953416" cy="126022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6091689" y="334556"/>
            <a:ext cx="0" cy="985455"/>
          </a:xfrm>
          <a:prstGeom prst="line">
            <a:avLst/>
          </a:prstGeom>
          <a:ln>
            <a:solidFill>
              <a:srgbClr val="29693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076699" y="5390633"/>
            <a:ext cx="0" cy="895868"/>
          </a:xfrm>
          <a:prstGeom prst="line">
            <a:avLst/>
          </a:prstGeom>
          <a:ln>
            <a:solidFill>
              <a:srgbClr val="29693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871"/>
            <a:ext cx="12192000" cy="11641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75089" y="4237892"/>
            <a:ext cx="10003220" cy="747346"/>
          </a:xfrm>
        </p:spPr>
        <p:txBody>
          <a:bodyPr>
            <a:normAutofit/>
          </a:bodyPr>
          <a:lstStyle>
            <a:lvl1pPr algn="ctr">
              <a:buClr>
                <a:srgbClr val="1A6C43"/>
              </a:buClr>
              <a:defRPr sz="1600" b="0" i="0" baseline="0">
                <a:latin typeface="Tahoma Normal" charset="0"/>
                <a:ea typeface="Tahoma Normal" charset="0"/>
                <a:cs typeface="Tahoma Normal" charset="0"/>
              </a:defRPr>
            </a:lvl1pPr>
            <a:lvl2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2pPr>
            <a:lvl3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3pPr>
            <a:lvl4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4pPr>
            <a:lvl5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5pPr>
          </a:lstStyle>
          <a:p>
            <a:pPr lvl="0"/>
            <a:r>
              <a:rPr lang="en-US" dirty="0"/>
              <a:t>Author Name    |    Title    |    Email    |    Phone    |  Website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8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24925"/>
            <a:ext cx="12192000" cy="687299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995060"/>
            <a:ext cx="10515600" cy="201193"/>
          </a:xfrm>
          <a:ln>
            <a:noFill/>
          </a:ln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</a:t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574506" y="3671888"/>
            <a:ext cx="1042987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 Norm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0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09935"/>
            <a:ext cx="12192000" cy="68580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995060"/>
            <a:ext cx="10515600" cy="201193"/>
          </a:xfrm>
          <a:ln>
            <a:noFill/>
          </a:ln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</a:t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574506" y="3671888"/>
            <a:ext cx="1042987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 Norm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77"/>
          <a:stretch/>
        </p:blipFill>
        <p:spPr>
          <a:xfrm>
            <a:off x="0" y="-1"/>
            <a:ext cx="12192000" cy="34461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89285"/>
            <a:ext cx="11005257" cy="474029"/>
          </a:xfrm>
        </p:spPr>
        <p:txBody>
          <a:bodyPr>
            <a:normAutofit/>
          </a:bodyPr>
          <a:lstStyle>
            <a:lvl1pPr algn="ctr">
              <a:defRPr sz="1800" b="1" i="0" cap="all" spc="100" baseline="0">
                <a:solidFill>
                  <a:srgbClr val="CD9710"/>
                </a:solidFill>
                <a:latin typeface="Tahoma" charset="0"/>
              </a:defRPr>
            </a:lvl1pPr>
          </a:lstStyle>
          <a:p>
            <a:r>
              <a:rPr lang="en-US" dirty="0"/>
              <a:t>CLICK TO EDIT HEADLINE COPY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573024" y="2674765"/>
            <a:ext cx="11005257" cy="8896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000" cap="all" baseline="0" dirty="0">
                <a:solidFill>
                  <a:srgbClr val="1A6C43"/>
                </a:solidFill>
                <a:latin typeface="Impact" charset="0"/>
              </a:rPr>
              <a:t>Larger second headline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24925"/>
            <a:ext cx="12192000" cy="662873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5521752" y="3759643"/>
            <a:ext cx="1143000" cy="146304"/>
          </a:xfrm>
          <a:prstGeom prst="rect">
            <a:avLst/>
          </a:prstGeom>
          <a:solidFill>
            <a:srgbClr val="ADE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 Norm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1670623"/>
            <a:ext cx="12192000" cy="1509395"/>
          </a:xfrm>
        </p:spPr>
        <p:txBody>
          <a:bodyPr>
            <a:noAutofit/>
          </a:bodyPr>
          <a:lstStyle>
            <a:lvl1pPr algn="ctr">
              <a:defRPr sz="14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043238"/>
            <a:ext cx="10515600" cy="153015"/>
          </a:xfrm>
          <a:ln>
            <a:noFill/>
          </a:ln>
        </p:spPr>
        <p:txBody>
          <a:bodyPr/>
          <a:lstStyle>
            <a:lvl1pPr algn="ctr">
              <a:defRPr b="1" i="0" baseline="0">
                <a:solidFill>
                  <a:srgbClr val="047644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</a:t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574506" y="3671888"/>
            <a:ext cx="1042987" cy="114300"/>
          </a:xfrm>
          <a:prstGeom prst="rect">
            <a:avLst/>
          </a:prstGeom>
          <a:solidFill>
            <a:srgbClr val="1A6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 Norm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1" i="0">
                <a:solidFill>
                  <a:srgbClr val="1A6C43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77"/>
          <a:stretch/>
        </p:blipFill>
        <p:spPr>
          <a:xfrm>
            <a:off x="0" y="-1"/>
            <a:ext cx="12192000" cy="344617"/>
          </a:xfrm>
          <a:prstGeom prst="rect">
            <a:avLst/>
          </a:prstGeom>
        </p:spPr>
      </p:pic>
      <p:sp>
        <p:nvSpPr>
          <p:cNvPr id="8" name="Text Placeholder 39"/>
          <p:cNvSpPr>
            <a:spLocks noGrp="1"/>
          </p:cNvSpPr>
          <p:nvPr>
            <p:ph type="body" sz="quarter" idx="14" hasCustomPrompt="1"/>
          </p:nvPr>
        </p:nvSpPr>
        <p:spPr>
          <a:xfrm>
            <a:off x="3555168" y="4261823"/>
            <a:ext cx="5081662" cy="564638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 Normal" charset="0"/>
                <a:cs typeface="Tahoma Normal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27366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8" y="994808"/>
            <a:ext cx="10515600" cy="201193"/>
          </a:xfrm>
          <a:ln>
            <a:noFill/>
          </a:ln>
        </p:spPr>
        <p:txBody>
          <a:bodyPr/>
          <a:lstStyle>
            <a:lvl1pPr>
              <a:buFontTx/>
              <a:buNone/>
              <a:defRPr sz="3600" b="1" i="0">
                <a:solidFill>
                  <a:srgbClr val="1A6C43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 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199" y="1672736"/>
            <a:ext cx="10515599" cy="3740728"/>
          </a:xfrm>
        </p:spPr>
        <p:txBody>
          <a:bodyPr/>
          <a:lstStyle>
            <a:lvl1pPr>
              <a:buClr>
                <a:srgbClr val="1A6C43"/>
              </a:buClr>
              <a:defRPr sz="2400" b="0" i="0" baseline="0">
                <a:latin typeface="Tahoma" charset="0"/>
                <a:ea typeface="Tahoma Normal" charset="0"/>
                <a:cs typeface="Tahoma Normal" charset="0"/>
              </a:defRPr>
            </a:lvl1pPr>
            <a:lvl2pPr>
              <a:buClr>
                <a:srgbClr val="1A6C43"/>
              </a:buClr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 Normal" charset="0"/>
                <a:cs typeface="Tahoma Normal" charset="0"/>
              </a:defRPr>
            </a:lvl2pPr>
            <a:lvl3pPr>
              <a:buClr>
                <a:srgbClr val="1A6C43"/>
              </a:buClr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 Normal" charset="0"/>
                <a:cs typeface="Tahoma Normal" charset="0"/>
              </a:defRPr>
            </a:lvl3pPr>
            <a:lvl4pPr>
              <a:buClr>
                <a:srgbClr val="1A6C43"/>
              </a:buClr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 Normal" charset="0"/>
                <a:cs typeface="Tahoma Normal" charset="0"/>
              </a:defRPr>
            </a:lvl4pPr>
            <a:lvl5pPr>
              <a:buClr>
                <a:srgbClr val="1A6C43"/>
              </a:buClr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 Normal" charset="0"/>
                <a:cs typeface="Tahoma Normal" charset="0"/>
              </a:defRPr>
            </a:lvl5pPr>
          </a:lstStyle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77"/>
          <a:stretch/>
        </p:blipFill>
        <p:spPr>
          <a:xfrm>
            <a:off x="0" y="-1"/>
            <a:ext cx="12192000" cy="34461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8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199" y="1810146"/>
            <a:ext cx="4519613" cy="3740728"/>
          </a:xfrm>
        </p:spPr>
        <p:txBody>
          <a:bodyPr/>
          <a:lstStyle>
            <a:lvl1pPr>
              <a:buClr>
                <a:srgbClr val="1A6C43"/>
              </a:buClr>
              <a:defRPr sz="2400" b="0" i="0" baseline="0">
                <a:latin typeface="Tahoma Normal" charset="0"/>
                <a:ea typeface="Tahoma Normal" charset="0"/>
                <a:cs typeface="Tahoma Normal" charset="0"/>
              </a:defRPr>
            </a:lvl1pPr>
            <a:lvl2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2pPr>
            <a:lvl3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3pPr>
            <a:lvl4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4pPr>
            <a:lvl5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5pPr>
          </a:lstStyle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834185" y="1810146"/>
            <a:ext cx="4519613" cy="3740728"/>
          </a:xfrm>
        </p:spPr>
        <p:txBody>
          <a:bodyPr/>
          <a:lstStyle>
            <a:lvl1pPr>
              <a:buClr>
                <a:srgbClr val="1A6C43"/>
              </a:buClr>
              <a:defRPr sz="2400" b="0" i="0" baseline="0">
                <a:latin typeface="Tahoma Normal" charset="0"/>
                <a:ea typeface="Tahoma Normal" charset="0"/>
                <a:cs typeface="Tahoma Normal" charset="0"/>
              </a:defRPr>
            </a:lvl1pPr>
            <a:lvl2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2pPr>
            <a:lvl3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3pPr>
            <a:lvl4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4pPr>
            <a:lvl5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5pPr>
          </a:lstStyle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095998" y="1810146"/>
            <a:ext cx="0" cy="374072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198" y="994808"/>
            <a:ext cx="10515600" cy="201193"/>
          </a:xfrm>
          <a:ln>
            <a:noFill/>
          </a:ln>
        </p:spPr>
        <p:txBody>
          <a:bodyPr/>
          <a:lstStyle>
            <a:lvl1pPr>
              <a:defRPr sz="3600" b="1" i="0">
                <a:solidFill>
                  <a:srgbClr val="1A6C43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 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77"/>
          <a:stretch/>
        </p:blipFill>
        <p:spPr>
          <a:xfrm>
            <a:off x="0" y="-1"/>
            <a:ext cx="12192000" cy="34461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7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199" y="1712918"/>
            <a:ext cx="4519613" cy="3741286"/>
          </a:xfrm>
        </p:spPr>
        <p:txBody>
          <a:bodyPr/>
          <a:lstStyle>
            <a:lvl1pPr>
              <a:buClr>
                <a:srgbClr val="1A6C43"/>
              </a:buClr>
              <a:defRPr sz="2400" b="0" i="0" baseline="0">
                <a:latin typeface="Tahoma Normal" charset="0"/>
                <a:ea typeface="Tahoma Normal" charset="0"/>
                <a:cs typeface="Tahoma Normal" charset="0"/>
              </a:defRPr>
            </a:lvl1pPr>
            <a:lvl2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2pPr>
            <a:lvl3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3pPr>
            <a:lvl4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4pPr>
            <a:lvl5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5pPr>
          </a:lstStyle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38198" y="994808"/>
            <a:ext cx="10515600" cy="201193"/>
          </a:xfrm>
          <a:ln>
            <a:noFill/>
          </a:ln>
        </p:spPr>
        <p:txBody>
          <a:bodyPr/>
          <a:lstStyle>
            <a:lvl1pPr>
              <a:defRPr sz="3600" b="1" i="0">
                <a:solidFill>
                  <a:srgbClr val="1A6C43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 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77"/>
          <a:stretch/>
        </p:blipFill>
        <p:spPr>
          <a:xfrm>
            <a:off x="0" y="-1"/>
            <a:ext cx="12192000" cy="344617"/>
          </a:xfrm>
          <a:prstGeom prst="rect">
            <a:avLst/>
          </a:prstGeom>
        </p:spPr>
      </p:pic>
      <p:sp>
        <p:nvSpPr>
          <p:cNvPr id="1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101862" y="1712917"/>
            <a:ext cx="5251935" cy="37412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3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 baseline="0">
                <a:solidFill>
                  <a:schemeClr val="tx1">
                    <a:tint val="75000"/>
                  </a:schemeClr>
                </a:solidFill>
                <a:latin typeface="Tahoma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 baseline="0">
                <a:solidFill>
                  <a:schemeClr val="tx1">
                    <a:tint val="75000"/>
                  </a:schemeClr>
                </a:solidFill>
                <a:latin typeface="Tahoma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ahoma Normal" charset="0"/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2171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71" r:id="rId4"/>
    <p:sldLayoutId id="2147483670" r:id="rId5"/>
    <p:sldLayoutId id="2147483664" r:id="rId6"/>
    <p:sldLayoutId id="2147483650" r:id="rId7"/>
    <p:sldLayoutId id="2147483661" r:id="rId8"/>
    <p:sldLayoutId id="2147483665" r:id="rId9"/>
    <p:sldLayoutId id="2147483667" r:id="rId10"/>
    <p:sldLayoutId id="2147483651" r:id="rId11"/>
    <p:sldLayoutId id="2147483668" r:id="rId12"/>
    <p:sldLayoutId id="214748367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47644"/>
          </a:solidFill>
          <a:latin typeface="Times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Tx/>
        <a:buNone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Tahoma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400"/>
        </a:spcAft>
        <a:buFont typeface="Arial"/>
        <a:buChar char="•"/>
        <a:defRPr sz="1800" b="0" i="0" kern="1200" baseline="0">
          <a:solidFill>
            <a:schemeClr val="tx1">
              <a:lumMod val="75000"/>
              <a:lumOff val="25000"/>
            </a:schemeClr>
          </a:solidFill>
          <a:latin typeface="Tahoma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200"/>
        </a:spcAft>
        <a:buFont typeface="Arial"/>
        <a:buChar char="•"/>
        <a:defRPr sz="1600" b="0" i="0" kern="1200" baseline="0">
          <a:solidFill>
            <a:schemeClr val="tx1">
              <a:lumMod val="75000"/>
              <a:lumOff val="25000"/>
            </a:schemeClr>
          </a:solidFill>
          <a:latin typeface="Tahoma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200"/>
        </a:spcAft>
        <a:buFont typeface="Arial"/>
        <a:buChar char="•"/>
        <a:defRPr sz="1400" b="0" i="0" kern="1200" baseline="0">
          <a:solidFill>
            <a:schemeClr val="tx1">
              <a:lumMod val="75000"/>
              <a:lumOff val="25000"/>
            </a:schemeClr>
          </a:solidFill>
          <a:latin typeface="Tahoma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200"/>
        </a:spcAft>
        <a:buFont typeface="Arial"/>
        <a:buChar char="•"/>
        <a:defRPr sz="1200" b="0" i="0" kern="1200" baseline="0">
          <a:solidFill>
            <a:schemeClr val="tx1">
              <a:lumMod val="75000"/>
              <a:lumOff val="25000"/>
            </a:schemeClr>
          </a:solidFill>
          <a:latin typeface="Tahoma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of risk, behavior, and COVID transmission dynamics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555168" y="4261822"/>
            <a:ext cx="5081662" cy="10823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Sarah Nowak and John Hanley</a:t>
            </a:r>
          </a:p>
          <a:p>
            <a:r>
              <a:rPr lang="en-US" dirty="0"/>
              <a:t>May 13, 2021</a:t>
            </a:r>
          </a:p>
        </p:txBody>
      </p:sp>
    </p:spTree>
    <p:extLst>
      <p:ext uri="{BB962C8B-B14F-4D97-AF65-F5344CB8AC3E}">
        <p14:creationId xmlns:p14="http://schemas.microsoft.com/office/powerpoint/2010/main" val="53284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BD8304-E8CF-1D42-A9E7-C7737DA1C6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Mitigation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6607C-0FA1-534B-A650-D1C1D47F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Policy Makers Have Different Goals With Social Distancing Measures</a:t>
            </a:r>
          </a:p>
        </p:txBody>
      </p:sp>
      <p:pic>
        <p:nvPicPr>
          <p:cNvPr id="7" name="Picture Placeholder 6" descr="Diagram, text&#10;&#10;Description automatically generated">
            <a:extLst>
              <a:ext uri="{FF2B5EF4-FFF2-40B4-BE49-F238E27FC236}">
                <a16:creationId xmlns:a16="http://schemas.microsoft.com/office/drawing/2014/main" id="{6E0B036C-B16A-B244-BADE-B18264CF07D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1169" b="3538"/>
          <a:stretch/>
        </p:blipFill>
        <p:spPr>
          <a:xfrm>
            <a:off x="6101863" y="1196001"/>
            <a:ext cx="5251935" cy="465937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11FC6-5407-4D4D-ACF7-68A286F0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995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705C5-E4A0-974C-8DA0-84A12419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Initially, Some Debates About Herd Immunity Strategies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4C976-F774-3644-9BDD-E6B99AD6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BF38E1B1-4B16-6048-9040-A92E7D8A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1267272"/>
            <a:ext cx="3999749" cy="5454203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ED720F-8564-1D42-88A4-93096A59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20" y="1734793"/>
            <a:ext cx="6926140" cy="1877568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055959-37D0-C64C-8898-FFF8CA17B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20" y="3994373"/>
            <a:ext cx="6716268" cy="18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73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F2E3B-E533-334E-88F6-FDB6CD53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1D39C72-5F0E-CD45-83AA-77A8CC943A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2802" y="873451"/>
            <a:ext cx="9086396" cy="5111098"/>
          </a:xfrm>
          <a:noFill/>
        </p:spPr>
      </p:pic>
    </p:spTree>
    <p:extLst>
      <p:ext uri="{BB962C8B-B14F-4D97-AF65-F5344CB8AC3E}">
        <p14:creationId xmlns:p14="http://schemas.microsoft.com/office/powerpoint/2010/main" val="382550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E5F5-0EC0-2B4F-9EFC-577A6B9D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Unanswered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E2B9E-7A1E-3145-BE8D-246286954B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 a mitigation strategy ever make sense? Under what conditions?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the best way to design social distancing strategies to protect vulnerable populations?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DF2C-78FA-A848-B4C2-A674B746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07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6D0E-6AF1-FA40-B623-5489C5A6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COVID-19 Modeling Examines Pre-Specified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714C4-13C5-6D42-9353-D45BEFDE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2193F14B-5AF9-9A44-A011-93E65365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417569"/>
            <a:ext cx="5393864" cy="3611626"/>
          </a:xfrm>
          <a:prstGeom prst="rect">
            <a:avLst/>
          </a:prstGeom>
        </p:spPr>
      </p:pic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4EA291-299B-044F-8EAA-109F3627A7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353928"/>
            <a:ext cx="5977168" cy="1487728"/>
          </a:xfr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B24354-F617-7042-9EED-DCC1EE800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0215529"/>
              </p:ext>
            </p:extLst>
          </p:nvPr>
        </p:nvGraphicFramePr>
        <p:xfrm>
          <a:off x="2716782" y="3454560"/>
          <a:ext cx="6758432" cy="4674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094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E6B62-A11E-3D46-9B8B-8DBB0381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Optimization, Policies Are Not Pre-Specified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C378D-34BE-1947-A6BF-9F4A43A351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6AE45-6B53-D74A-9E05-421F9B6D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664727-2426-4445-8751-6375010CE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41191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0840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1760-8330-764F-9592-879DDDF2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(Often) Involves Looking For A Local Maximum or Minimum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0B5F7-4CCD-9C48-AC37-6E6FCE9159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7325A-F2F1-144B-9B61-8003E2984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18C57-77D1-734D-B096-F9F49522F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528" y="441655"/>
            <a:ext cx="7468362" cy="59746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0D75D3-EA33-714D-A6AF-8AFEEBE2DAF8}"/>
              </a:ext>
            </a:extLst>
          </p:cNvPr>
          <p:cNvSpPr/>
          <p:nvPr/>
        </p:nvSpPr>
        <p:spPr>
          <a:xfrm>
            <a:off x="5594223" y="1499218"/>
            <a:ext cx="1450848" cy="4998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1E03F-AD61-2D46-9CA6-67D3C824849E}"/>
              </a:ext>
            </a:extLst>
          </p:cNvPr>
          <p:cNvSpPr txBox="1"/>
          <p:nvPr/>
        </p:nvSpPr>
        <p:spPr>
          <a:xfrm>
            <a:off x="8948928" y="2926080"/>
            <a:ext cx="2048256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 this example, the outcome, z, is a function of two variables: x and y. </a:t>
            </a:r>
          </a:p>
        </p:txBody>
      </p:sp>
    </p:spTree>
    <p:extLst>
      <p:ext uri="{BB962C8B-B14F-4D97-AF65-F5344CB8AC3E}">
        <p14:creationId xmlns:p14="http://schemas.microsoft.com/office/powerpoint/2010/main" val="1443527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F63F-DDD8-384B-9244-4F00B772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Optimizing Social Distancing Policy Is A High-Dimensional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D5D1A-C04C-D741-A265-EC60307936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19452" y="1658112"/>
            <a:ext cx="6006168" cy="48564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EE6CC-DCA1-1945-B472-AECB0B38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50FCD-CB09-5746-81E8-AEB247209BE9}"/>
              </a:ext>
            </a:extLst>
          </p:cNvPr>
          <p:cNvSpPr txBox="1"/>
          <p:nvPr/>
        </p:nvSpPr>
        <p:spPr>
          <a:xfrm>
            <a:off x="8961120" y="3429000"/>
            <a:ext cx="292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choose between different levels of social distancing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choose timing of interventions</a:t>
            </a:r>
          </a:p>
        </p:txBody>
      </p:sp>
    </p:spTree>
    <p:extLst>
      <p:ext uri="{BB962C8B-B14F-4D97-AF65-F5344CB8AC3E}">
        <p14:creationId xmlns:p14="http://schemas.microsoft.com/office/powerpoint/2010/main" val="3091744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892F-8F47-3249-AE37-6A1572EE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the Problem Easier By Simplifying the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605CC-BA37-214F-8AF3-53F45BD159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166C9-64BE-024E-B704-99372FAC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731D5E-30DB-E14D-B211-CAC5D67A0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2"/>
          <a:stretch/>
        </p:blipFill>
        <p:spPr>
          <a:xfrm>
            <a:off x="6096000" y="4554618"/>
            <a:ext cx="5681163" cy="202249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B9919D2-53DD-F54C-972B-4F93DD06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681719"/>
            <a:ext cx="7062218" cy="322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27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2481F-6CA9-804D-AE7A-B4DD41B3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Variations Can Find an Optimal Curve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E6415C-D59D-B342-AED5-85CE684E3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29248" y="1912175"/>
            <a:ext cx="4653280" cy="3199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93A6B-F042-6841-BC70-47A28539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CBCAA-8131-6742-B472-43A9DB4A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5" y="1892598"/>
            <a:ext cx="4440811" cy="3301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F31D55-A266-1E46-983B-3E6B3BE2F945}"/>
              </a:ext>
            </a:extLst>
          </p:cNvPr>
          <p:cNvSpPr/>
          <p:nvPr/>
        </p:nvSpPr>
        <p:spPr>
          <a:xfrm>
            <a:off x="1709928" y="5705532"/>
            <a:ext cx="9201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mathematicalgarden.wordpress.com</a:t>
            </a:r>
            <a:r>
              <a:rPr lang="en-US" dirty="0"/>
              <a:t>/2014/09/06/soap-film-and-minimal-surface/</a:t>
            </a:r>
          </a:p>
        </p:txBody>
      </p:sp>
    </p:spTree>
    <p:extLst>
      <p:ext uri="{BB962C8B-B14F-4D97-AF65-F5344CB8AC3E}">
        <p14:creationId xmlns:p14="http://schemas.microsoft.com/office/powerpoint/2010/main" val="50650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Approaches to Modeling Individual Decisions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</p:nvPr>
        </p:nvGraphicFramePr>
        <p:xfrm>
          <a:off x="828042" y="2237826"/>
          <a:ext cx="5847080" cy="1791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/>
        </p:nvGraphicFramePr>
        <p:xfrm>
          <a:off x="944884" y="4483891"/>
          <a:ext cx="5847080" cy="1791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Rectangle 12"/>
          <p:cNvSpPr/>
          <p:nvPr/>
        </p:nvSpPr>
        <p:spPr>
          <a:xfrm>
            <a:off x="7061200" y="2380932"/>
            <a:ext cx="2011680" cy="10871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Pro: Need to make relatively few assumptions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342118" y="2380932"/>
            <a:ext cx="2011680" cy="108712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Con: Assumptions you need to make are fairly unrealistic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61202" y="4696152"/>
            <a:ext cx="2011680" cy="13668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Pro: More realistic decision process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42120" y="4696151"/>
            <a:ext cx="2011680" cy="13668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Con: May need to make many assumptions; good data are hard to come by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9400" y="1619488"/>
            <a:ext cx="11211560" cy="5138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Deductive Reasoning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9400" y="3895088"/>
            <a:ext cx="11211560" cy="5138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Inductive Reasoning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4496281"/>
            <a:ext cx="26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Assumed decision process: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5442" y="2196650"/>
            <a:ext cx="26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Assumed decision process:</a:t>
            </a:r>
          </a:p>
        </p:txBody>
      </p:sp>
    </p:spTree>
    <p:extLst>
      <p:ext uri="{BB962C8B-B14F-4D97-AF65-F5344CB8AC3E}">
        <p14:creationId xmlns:p14="http://schemas.microsoft.com/office/powerpoint/2010/main" val="1277639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87D6-035F-F34E-877C-7D6C9507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Model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B5335-3B85-E241-B5EF-07E5093437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Tfinal</a:t>
            </a:r>
            <a:r>
              <a:rPr lang="en-US" dirty="0"/>
              <a:t> – how long do you need to use nonpharmaceutical interventions for?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</a:t>
            </a:r>
            <a:r>
              <a:rPr lang="en-US" dirty="0"/>
              <a:t> </a:t>
            </a:r>
            <a:r>
              <a:rPr lang="en-US" b="1" dirty="0"/>
              <a:t>– </a:t>
            </a:r>
            <a:r>
              <a:rPr lang="en-US" dirty="0"/>
              <a:t>Cost of social distancing relative to cost of infections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R0 – </a:t>
            </a:r>
            <a:r>
              <a:rPr lang="en-US" dirty="0"/>
              <a:t>Reproduction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i0 </a:t>
            </a:r>
            <a:r>
              <a:rPr lang="en-US" dirty="0"/>
              <a:t>– Initial infections when NPIs are put in place</a:t>
            </a:r>
          </a:p>
          <a:p>
            <a:r>
              <a:rPr lang="en-US" dirty="0"/>
              <a:t>Note: Model is SIR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69C09-A61F-BE4A-BE2A-2EF54065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6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CCA0-A6A5-BC41-B96D-41F257CE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“c” cost of social distancing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E60E6-C82E-B14B-B9CA-E5D9945179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87221-E423-4C4E-9F1E-113F20B0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93BA20-033A-B141-913D-F70861676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355206"/>
              </p:ext>
            </p:extLst>
          </p:nvPr>
        </p:nvGraphicFramePr>
        <p:xfrm>
          <a:off x="2031998" y="2138886"/>
          <a:ext cx="8128000" cy="23925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9389741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56932094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r>
                        <a:rPr lang="en-US" sz="2400" dirty="0"/>
                        <a:t>Higher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Lower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151349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r>
                        <a:rPr lang="en-US" sz="2400" dirty="0"/>
                        <a:t>More asymptomatic spread (more difficult to reduce R0)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Easy to identify contagious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851458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r>
                        <a:rPr lang="en-US" sz="2400" dirty="0"/>
                        <a:t>Airborne 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Limited transmission modes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899776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r>
                        <a:rPr lang="en-US" sz="2400" dirty="0"/>
                        <a:t>Less severe illness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More severe illness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3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88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CB024-CF64-424B-8325-9AD3F91D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Disease Transmission Parameters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AA2F-E38B-B948-AF5F-5416E62C6C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R0 – reproduction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RD – Social distancing policy we are solving for, variable function of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Rt – Effective reproduction number, RD*s, accounts for transmission reduction due to social distancing AND recovered individuals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14293-DEC7-FD4C-9DFA-0A16BDA3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66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4F2C2E-9F83-4847-9058-C07EA2B8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Assumption: Cost of Social Distancing Increases as RD Decreases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B443AAB-0AC1-8148-92E8-52C1CD025B2E}"/>
              </a:ext>
            </a:extLst>
          </p:cNvPr>
          <p:cNvSpPr/>
          <p:nvPr/>
        </p:nvSpPr>
        <p:spPr>
          <a:xfrm>
            <a:off x="6939642" y="4591776"/>
            <a:ext cx="228600" cy="78377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0DB99C5-D985-114A-950D-8D1CE7F1C93D}"/>
              </a:ext>
            </a:extLst>
          </p:cNvPr>
          <p:cNvSpPr/>
          <p:nvPr/>
        </p:nvSpPr>
        <p:spPr>
          <a:xfrm>
            <a:off x="5770788" y="4359764"/>
            <a:ext cx="228600" cy="78377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941EFCB-F946-C245-900A-8A7DAFEA0BF0}"/>
              </a:ext>
            </a:extLst>
          </p:cNvPr>
          <p:cNvSpPr/>
          <p:nvPr/>
        </p:nvSpPr>
        <p:spPr>
          <a:xfrm>
            <a:off x="4830534" y="3824334"/>
            <a:ext cx="228600" cy="78377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566E1-DF86-CF47-9249-6EC1D5C138E6}"/>
              </a:ext>
            </a:extLst>
          </p:cNvPr>
          <p:cNvSpPr txBox="1"/>
          <p:nvPr/>
        </p:nvSpPr>
        <p:spPr>
          <a:xfrm>
            <a:off x="4267198" y="3018975"/>
            <a:ext cx="150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to get RD&lt;1 if R0 =5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BC962-DBD5-3B4B-A569-3266B14650AA}"/>
              </a:ext>
            </a:extLst>
          </p:cNvPr>
          <p:cNvSpPr txBox="1"/>
          <p:nvPr/>
        </p:nvSpPr>
        <p:spPr>
          <a:xfrm>
            <a:off x="6789053" y="3875532"/>
            <a:ext cx="150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if R0 =1.5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25C6C-42F2-5D4F-8629-CC727C6C589E}"/>
              </a:ext>
            </a:extLst>
          </p:cNvPr>
          <p:cNvSpPr txBox="1"/>
          <p:nvPr/>
        </p:nvSpPr>
        <p:spPr>
          <a:xfrm>
            <a:off x="5602286" y="3621110"/>
            <a:ext cx="150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if R0 =2.5</a:t>
            </a:r>
          </a:p>
        </p:txBody>
      </p:sp>
    </p:spTree>
    <p:extLst>
      <p:ext uri="{BB962C8B-B14F-4D97-AF65-F5344CB8AC3E}">
        <p14:creationId xmlns:p14="http://schemas.microsoft.com/office/powerpoint/2010/main" val="2175230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D259-E0B1-E742-AFD3-4E00431E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Epidemic Size vs. Min Required for Herd Immunity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988E5-66F3-DD48-A6F6-EF9448AA10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49B36-B234-4D42-95F9-C0CB17DF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AEABB7-B8A9-E648-826B-31BD00BE1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16442"/>
              </p:ext>
            </p:extLst>
          </p:nvPr>
        </p:nvGraphicFramePr>
        <p:xfrm>
          <a:off x="1763486" y="2986840"/>
          <a:ext cx="8853716" cy="1651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13429">
                  <a:extLst>
                    <a:ext uri="{9D8B030D-6E8A-4147-A177-3AD203B41FA5}">
                      <a16:colId xmlns:a16="http://schemas.microsoft.com/office/drawing/2014/main" val="2041538543"/>
                    </a:ext>
                  </a:extLst>
                </a:gridCol>
                <a:gridCol w="2213429">
                  <a:extLst>
                    <a:ext uri="{9D8B030D-6E8A-4147-A177-3AD203B41FA5}">
                      <a16:colId xmlns:a16="http://schemas.microsoft.com/office/drawing/2014/main" val="3427659426"/>
                    </a:ext>
                  </a:extLst>
                </a:gridCol>
                <a:gridCol w="2213429">
                  <a:extLst>
                    <a:ext uri="{9D8B030D-6E8A-4147-A177-3AD203B41FA5}">
                      <a16:colId xmlns:a16="http://schemas.microsoft.com/office/drawing/2014/main" val="2406098523"/>
                    </a:ext>
                  </a:extLst>
                </a:gridCol>
                <a:gridCol w="2213429">
                  <a:extLst>
                    <a:ext uri="{9D8B030D-6E8A-4147-A177-3AD203B41FA5}">
                      <a16:colId xmlns:a16="http://schemas.microsoft.com/office/drawing/2014/main" val="3685797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R0 =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R0 = 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R0 =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9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Uncontrolled final epidemic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8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 for herd immunity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91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668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39571" y="1240971"/>
            <a:ext cx="6712858" cy="53702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658089-B121-904B-94C1-7091AD31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Mitigation (Herd Immunity) vs. Suppression Strategies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9FF07-5B63-9243-9235-3DCA8624E2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667C6-17E9-4449-9E72-A5409B031803}"/>
              </a:ext>
            </a:extLst>
          </p:cNvPr>
          <p:cNvSpPr txBox="1"/>
          <p:nvPr/>
        </p:nvSpPr>
        <p:spPr>
          <a:xfrm>
            <a:off x="4957125" y="4254603"/>
            <a:ext cx="18918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Uncontrolled final epidemic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C3B97-0B5C-C246-B703-445CF122C3E8}"/>
              </a:ext>
            </a:extLst>
          </p:cNvPr>
          <p:cNvSpPr txBox="1"/>
          <p:nvPr/>
        </p:nvSpPr>
        <p:spPr>
          <a:xfrm>
            <a:off x="4690076" y="2850461"/>
            <a:ext cx="241123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Maximum </a:t>
            </a:r>
            <a:r>
              <a:rPr lang="en-US" sz="1000" b="1" dirty="0" err="1"/>
              <a:t>susceptibles</a:t>
            </a:r>
            <a:r>
              <a:rPr lang="en-US" sz="1000" b="1" dirty="0"/>
              <a:t> for herd immunity</a:t>
            </a:r>
          </a:p>
        </p:txBody>
      </p:sp>
    </p:spTree>
    <p:extLst>
      <p:ext uri="{BB962C8B-B14F-4D97-AF65-F5344CB8AC3E}">
        <p14:creationId xmlns:p14="http://schemas.microsoft.com/office/powerpoint/2010/main" val="895421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31770" y="1433732"/>
            <a:ext cx="6515100" cy="52120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D8DB7C-ADED-2741-AAE6-F29F04D5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Mitigation (Herd Immunity) vs. Suppression Strategies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45E5C-4D8F-1A47-8D8B-1581AC282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09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C822D-B549-7D46-819B-A12BDFC8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Mitigation (Herd Immunity) vs. Suppression Strategies,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69679-A922-774C-9BF9-95B86B02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737C67C-8502-8149-B18D-2F5AD88E3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44301"/>
              </p:ext>
            </p:extLst>
          </p:nvPr>
        </p:nvGraphicFramePr>
        <p:xfrm>
          <a:off x="1449068" y="1617582"/>
          <a:ext cx="8986521" cy="4577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95507">
                  <a:extLst>
                    <a:ext uri="{9D8B030D-6E8A-4147-A177-3AD203B41FA5}">
                      <a16:colId xmlns:a16="http://schemas.microsoft.com/office/drawing/2014/main" val="2393563208"/>
                    </a:ext>
                  </a:extLst>
                </a:gridCol>
                <a:gridCol w="2995507">
                  <a:extLst>
                    <a:ext uri="{9D8B030D-6E8A-4147-A177-3AD203B41FA5}">
                      <a16:colId xmlns:a16="http://schemas.microsoft.com/office/drawing/2014/main" val="3878652854"/>
                    </a:ext>
                  </a:extLst>
                </a:gridCol>
                <a:gridCol w="2995507">
                  <a:extLst>
                    <a:ext uri="{9D8B030D-6E8A-4147-A177-3AD203B41FA5}">
                      <a16:colId xmlns:a16="http://schemas.microsoft.com/office/drawing/2014/main" val="4164715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9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Delay in “lockdown”, coincides with peak infections, eventual full re-opening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“lockdown” + gradual re-opening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2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Substantial number become infected, usual at least enough to lead to herd immunity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Remains very 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Susceptibles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Substantial decline over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Remains close to total 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0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 (effective reproduction number)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Decreases as a result of decrease in susceptible population and/or social distancing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Decreases as a result of social distancing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89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40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9FB268B-FC17-8744-93A3-3A5A955F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Tfinal</a:t>
            </a:r>
            <a:r>
              <a:rPr lang="en-US" dirty="0"/>
              <a:t>, Length of NPI Period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DBA36-C044-3942-902D-243837431760}"/>
              </a:ext>
            </a:extLst>
          </p:cNvPr>
          <p:cNvSpPr txBox="1"/>
          <p:nvPr/>
        </p:nvSpPr>
        <p:spPr>
          <a:xfrm>
            <a:off x="1794511" y="2006560"/>
            <a:ext cx="201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“It’ll disappear when the weather gets warm”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DE337C-389B-E341-B540-CBBE4279D3CF}"/>
              </a:ext>
            </a:extLst>
          </p:cNvPr>
          <p:cNvSpPr txBox="1"/>
          <p:nvPr/>
        </p:nvSpPr>
        <p:spPr>
          <a:xfrm>
            <a:off x="7833361" y="2006560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“It’ll be years until a vaccine”</a:t>
            </a:r>
          </a:p>
        </p:txBody>
      </p:sp>
    </p:spTree>
    <p:extLst>
      <p:ext uri="{BB962C8B-B14F-4D97-AF65-F5344CB8AC3E}">
        <p14:creationId xmlns:p14="http://schemas.microsoft.com/office/powerpoint/2010/main" val="10397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35D1EA-F77D-9842-B323-8204D9E4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Need Stricter Lockdowns For Higher Initial Infection Sizes</a:t>
            </a:r>
          </a:p>
        </p:txBody>
      </p:sp>
    </p:spTree>
    <p:extLst>
      <p:ext uri="{BB962C8B-B14F-4D97-AF65-F5344CB8AC3E}">
        <p14:creationId xmlns:p14="http://schemas.microsoft.com/office/powerpoint/2010/main" val="363212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354" y="640639"/>
            <a:ext cx="10515600" cy="383777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Our Agent-Based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60" y="1393615"/>
            <a:ext cx="5474387" cy="4593536"/>
          </a:xfrm>
        </p:spPr>
      </p:pic>
    </p:spTree>
    <p:extLst>
      <p:ext uri="{BB962C8B-B14F-4D97-AF65-F5344CB8AC3E}">
        <p14:creationId xmlns:p14="http://schemas.microsoft.com/office/powerpoint/2010/main" val="1451670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9FB268B-FC17-8744-93A3-3A5A955F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Distancing Policies at Low (Relative) Social Distancing Cost</a:t>
            </a:r>
          </a:p>
        </p:txBody>
      </p:sp>
    </p:spTree>
    <p:extLst>
      <p:ext uri="{BB962C8B-B14F-4D97-AF65-F5344CB8AC3E}">
        <p14:creationId xmlns:p14="http://schemas.microsoft.com/office/powerpoint/2010/main" val="452122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Susceptibles</a:t>
            </a:r>
            <a:r>
              <a:rPr lang="en-US" dirty="0"/>
              <a:t> at Low (Relative) Social Distancing Cost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C4E61-5006-1447-AE35-18CDADA928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1" descr="MakeFigs_files/figure-pptx/unnamed-chunk-3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0752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 Susceptible, Increasing Social Distancing Cost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20CB2-5CEA-594D-A0FE-335BE9A9C3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3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1138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Susceptibles Different Time Horizons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BABD-FB3D-2949-98B0-9B0B51D2A3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3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1501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Susceptibles Different Time Horizons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A2F4C-FABD-4C4D-85B9-AA3F219CB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3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9840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Susceptibles, R0 = 1.5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61CB6-9EB2-5D4E-8D9A-FE360DECA5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1" descr="MakeFigs_files/figure-pptx/unnamed-chunk-3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2AB44-4D10-104F-A711-2434EBAD49C5}"/>
              </a:ext>
            </a:extLst>
          </p:cNvPr>
          <p:cNvSpPr txBox="1"/>
          <p:nvPr/>
        </p:nvSpPr>
        <p:spPr>
          <a:xfrm>
            <a:off x="4671375" y="3980283"/>
            <a:ext cx="18918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Uncontrolled final epidemic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5ABA8-388D-AA40-9B58-E3AB99C410D3}"/>
              </a:ext>
            </a:extLst>
          </p:cNvPr>
          <p:cNvSpPr txBox="1"/>
          <p:nvPr/>
        </p:nvSpPr>
        <p:spPr>
          <a:xfrm>
            <a:off x="2724116" y="3149236"/>
            <a:ext cx="241123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Maximum </a:t>
            </a:r>
            <a:r>
              <a:rPr lang="en-US" sz="1000" b="1" dirty="0" err="1"/>
              <a:t>susceptibles</a:t>
            </a:r>
            <a:r>
              <a:rPr lang="en-US" sz="1000" b="1" dirty="0"/>
              <a:t> for herd immunity</a:t>
            </a:r>
          </a:p>
        </p:txBody>
      </p:sp>
    </p:spTree>
    <p:extLst>
      <p:ext uri="{BB962C8B-B14F-4D97-AF65-F5344CB8AC3E}">
        <p14:creationId xmlns:p14="http://schemas.microsoft.com/office/powerpoint/2010/main" val="141256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Susceptibles, R0 = 2.5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B5A72-E8F4-7C4A-9F8B-F102D496A1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1" descr="MakeFigs_files/figure-pptx/unnamed-chunk-3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B09E2-5A31-5D4D-B9E4-CE0B5E2E3A3B}"/>
              </a:ext>
            </a:extLst>
          </p:cNvPr>
          <p:cNvSpPr txBox="1"/>
          <p:nvPr/>
        </p:nvSpPr>
        <p:spPr>
          <a:xfrm>
            <a:off x="4933950" y="5185264"/>
            <a:ext cx="18918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Uncontrolled final epidemic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40CBB-DEB5-164F-8C9D-67D2E51FA49C}"/>
              </a:ext>
            </a:extLst>
          </p:cNvPr>
          <p:cNvSpPr txBox="1"/>
          <p:nvPr/>
        </p:nvSpPr>
        <p:spPr>
          <a:xfrm>
            <a:off x="1432526" y="3949336"/>
            <a:ext cx="241123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Maximum </a:t>
            </a:r>
            <a:r>
              <a:rPr lang="en-US" sz="1000" b="1" dirty="0" err="1"/>
              <a:t>susceptibles</a:t>
            </a:r>
            <a:r>
              <a:rPr lang="en-US" sz="1000" b="1" dirty="0"/>
              <a:t> for herd immunity</a:t>
            </a:r>
          </a:p>
        </p:txBody>
      </p:sp>
    </p:spTree>
    <p:extLst>
      <p:ext uri="{BB962C8B-B14F-4D97-AF65-F5344CB8AC3E}">
        <p14:creationId xmlns:p14="http://schemas.microsoft.com/office/powerpoint/2010/main" val="1901639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Susceptibles, R0 =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AE0F6-F246-9447-82FC-2C8D95ED8A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1" descr="MakeFigs_files/figure-pptx/unnamed-chunk-4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C4759-DD65-C341-B70F-0B46E2AF4EC3}"/>
              </a:ext>
            </a:extLst>
          </p:cNvPr>
          <p:cNvSpPr txBox="1"/>
          <p:nvPr/>
        </p:nvSpPr>
        <p:spPr>
          <a:xfrm>
            <a:off x="7869881" y="5290353"/>
            <a:ext cx="18918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Uncontrolled final epidemic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1C44E-DDBB-BA4A-B1D1-DC6D89A02DAB}"/>
              </a:ext>
            </a:extLst>
          </p:cNvPr>
          <p:cNvSpPr txBox="1"/>
          <p:nvPr/>
        </p:nvSpPr>
        <p:spPr>
          <a:xfrm>
            <a:off x="1535396" y="4419480"/>
            <a:ext cx="241123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Maximum </a:t>
            </a:r>
            <a:r>
              <a:rPr lang="en-US" sz="1000" b="1" dirty="0" err="1"/>
              <a:t>susceptibles</a:t>
            </a:r>
            <a:r>
              <a:rPr lang="en-US" sz="1000" b="1" dirty="0"/>
              <a:t> for herd immunity</a:t>
            </a:r>
          </a:p>
        </p:txBody>
      </p:sp>
    </p:spTree>
    <p:extLst>
      <p:ext uri="{BB962C8B-B14F-4D97-AF65-F5344CB8AC3E}">
        <p14:creationId xmlns:p14="http://schemas.microsoft.com/office/powerpoint/2010/main" val="3895648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815940-BBC3-1544-BC26-1A9D79F5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Distancing Policies, Increasing Social Distancing Cost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C2E13-3336-D54E-AA71-19C0953020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94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Distancing Policies, R0 </a:t>
            </a:r>
            <a:r>
              <a:rPr dirty="0"/>
              <a:t>= 1.5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C5934-F49F-C140-B6D0-C3E7CC8505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1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371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8" y="2174082"/>
            <a:ext cx="4968477" cy="331231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414334"/>
            <a:ext cx="4083761" cy="374173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Assumption: At Higher Disease Prevalence, Agents Prefer Lower Densities of People</a:t>
            </a:r>
          </a:p>
        </p:txBody>
      </p:sp>
    </p:spTree>
    <p:extLst>
      <p:ext uri="{BB962C8B-B14F-4D97-AF65-F5344CB8AC3E}">
        <p14:creationId xmlns:p14="http://schemas.microsoft.com/office/powerpoint/2010/main" val="2571471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Distancing Policies, R0 = 2.5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9C3D1-5FFF-B042-ADC5-F19DA5981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0144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Distancing Policies, R0 = 5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A33CE-7BAF-3148-BC87-B1472D4F41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02594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Intermediate Policies Between Mitigation and Suppression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DF502-D706-EA4B-BC14-3AF29B0C06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4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6142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D74214-BCF7-C849-8E2E-7ECA3367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Intermediate Policies Between Mitigation and Suppression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C010-541A-6C4C-B98C-9DEADCE446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64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E38F-3C02-4A45-8460-2823FDE9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Policy/Behavior Is Based On Current Risk Only?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39C61-2B5F-5E4E-84BE-DEC47055B5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 of considering what is best over the entire time period, weigh: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Risk of getting infected TODAY vs.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Cost of social distancing TODAY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strategy ignores long-term control (i.e., benefit of social distancing if cases are low but rising)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BE161-2D83-8649-A269-196F5C810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54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643B63-EB9F-1341-9E57-7CDC254D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Suppression Policies When Cost of Social Distancing Is 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B1B29-1F00-CC44-9068-0C865BC224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46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CF146-EBC6-FB4C-B93F-B76489DD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Policies Not Considering Long-Term Benefit of Social Distancing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19E54-D78B-5748-AEEA-041B2646AA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81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</a:t>
            </a:r>
            <a:r>
              <a:rPr lang="en-US" dirty="0" err="1"/>
              <a:t>Susceptibles</a:t>
            </a:r>
            <a:r>
              <a:rPr lang="en-US" dirty="0"/>
              <a:t> When Considering Long-Term </a:t>
            </a:r>
            <a:r>
              <a:rPr lang="en-US" dirty="0" err="1"/>
              <a:t>Benfits</a:t>
            </a:r>
            <a:r>
              <a:rPr lang="en-US" dirty="0"/>
              <a:t> of Social Distancing 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6C824-AB4F-5240-ABE3-E4D186CF4E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4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7062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4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DD2EF7-3A5D-1740-9D0A-B77C3411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Policies When Considering Only Current Risk of Infection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4B3AC-74E4-1641-A3E4-15EC2EB7E7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24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93DA-FE90-6048-B2DB-F0434E3D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DF5F-D8FF-2845-9FD6-0597FD80BD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can be generalized to consider: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SEIR, SIRS, SEIRS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population groups (low-risk, high risk)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Birth/death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solving an 2pt boundary value problem “easy”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5010F-EDD6-134B-809F-715222D2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2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Observed Behavior Influences Risk Perceptions and Future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853" y="1673224"/>
            <a:ext cx="5594935" cy="5048251"/>
          </a:xfrm>
        </p:spPr>
      </p:pic>
    </p:spTree>
    <p:extLst>
      <p:ext uri="{BB962C8B-B14F-4D97-AF65-F5344CB8AC3E}">
        <p14:creationId xmlns:p14="http://schemas.microsoft.com/office/powerpoint/2010/main" val="4142459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B6517-6EC5-4F49-8EDA-E2A16594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17CA5-06E8-164E-9214-AD25735409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Raffaele </a:t>
            </a:r>
            <a:r>
              <a:rPr lang="en-US" dirty="0" err="1"/>
              <a:t>Vardavas</a:t>
            </a:r>
            <a:r>
              <a:rPr lang="en-US" dirty="0"/>
              <a:t>, PhD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Pedro Lima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C351A-5A46-7B47-976E-5A6FE80F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52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75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Agents Adapt Their Behavior in Response to How Busy Model Locations 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814" y="1573357"/>
            <a:ext cx="7174490" cy="4782993"/>
          </a:xfrm>
        </p:spPr>
      </p:pic>
      <p:sp>
        <p:nvSpPr>
          <p:cNvPr id="6" name="TextBox 5"/>
          <p:cNvSpPr txBox="1"/>
          <p:nvPr/>
        </p:nvSpPr>
        <p:spPr>
          <a:xfrm>
            <a:off x="4733140" y="1852876"/>
            <a:ext cx="119668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Maximum preferred density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15230" y="2781768"/>
            <a:ext cx="169537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Current location visit probability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3151" y="3979054"/>
            <a:ext cx="180620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Agents visit locations more often that are less busy than they are comfortable with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894" y="4413346"/>
            <a:ext cx="1806207" cy="17543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Agents visit locations less more that are less busy than they are comfortable with</a:t>
            </a:r>
          </a:p>
        </p:txBody>
      </p:sp>
    </p:spTree>
    <p:extLst>
      <p:ext uri="{BB962C8B-B14F-4D97-AF65-F5344CB8AC3E}">
        <p14:creationId xmlns:p14="http://schemas.microsoft.com/office/powerpoint/2010/main" val="337267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uresPaperRuns2_files/figure-pptx/unnamed-chunk-3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76ADC9-A415-8B4A-BA4F-E2ACD0F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ABM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599C0-F3D3-BD4E-BE32-C2F5B239B1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606CC-5021-3C41-A7CD-318D8309AA44}"/>
              </a:ext>
            </a:extLst>
          </p:cNvPr>
          <p:cNvSpPr txBox="1"/>
          <p:nvPr/>
        </p:nvSpPr>
        <p:spPr>
          <a:xfrm>
            <a:off x="5360670" y="5890199"/>
            <a:ext cx="20147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Proportion infected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AA2BD-F7B6-D647-A8E6-D518E6733B0B}"/>
              </a:ext>
            </a:extLst>
          </p:cNvPr>
          <p:cNvSpPr txBox="1"/>
          <p:nvPr/>
        </p:nvSpPr>
        <p:spPr>
          <a:xfrm rot="16200000">
            <a:off x="2302112" y="3813749"/>
            <a:ext cx="20668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Density at Locations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D5639-6D8C-0C41-99AC-B4335905C3A9}"/>
              </a:ext>
            </a:extLst>
          </p:cNvPr>
          <p:cNvSpPr txBox="1"/>
          <p:nvPr/>
        </p:nvSpPr>
        <p:spPr>
          <a:xfrm>
            <a:off x="4029150" y="1534605"/>
            <a:ext cx="21794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Adaptation threshold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D6B22-234F-A548-ABA4-2265C217A798}"/>
              </a:ext>
            </a:extLst>
          </p:cNvPr>
          <p:cNvSpPr txBox="1"/>
          <p:nvPr/>
        </p:nvSpPr>
        <p:spPr>
          <a:xfrm rot="5400000">
            <a:off x="8285905" y="3607186"/>
            <a:ext cx="165372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Adaptation rate</a:t>
            </a:r>
          </a:p>
        </p:txBody>
      </p:sp>
    </p:spTree>
    <p:extLst>
      <p:ext uri="{BB962C8B-B14F-4D97-AF65-F5344CB8AC3E}">
        <p14:creationId xmlns:p14="http://schemas.microsoft.com/office/powerpoint/2010/main" val="419320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0091-FECD-1F46-8672-3EA4B7B7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16 Reasons To Model Other Than Prediction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8047C34-E6BC-1B47-814A-D59F460563D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95304578"/>
              </p:ext>
            </p:extLst>
          </p:nvPr>
        </p:nvGraphicFramePr>
        <p:xfrm>
          <a:off x="1978583" y="1673224"/>
          <a:ext cx="8234834" cy="3740152"/>
        </p:xfrm>
        <a:graphic>
          <a:graphicData uri="http://schemas.openxmlformats.org/drawingml/2006/table">
            <a:tbl>
              <a:tblPr/>
              <a:tblGrid>
                <a:gridCol w="4123922">
                  <a:extLst>
                    <a:ext uri="{9D8B030D-6E8A-4147-A177-3AD203B41FA5}">
                      <a16:colId xmlns:a16="http://schemas.microsoft.com/office/drawing/2014/main" val="3233160211"/>
                    </a:ext>
                  </a:extLst>
                </a:gridCol>
                <a:gridCol w="4110912">
                  <a:extLst>
                    <a:ext uri="{9D8B030D-6E8A-4147-A177-3AD203B41FA5}">
                      <a16:colId xmlns:a16="http://schemas.microsoft.com/office/drawing/2014/main" val="1055790317"/>
                    </a:ext>
                  </a:extLst>
                </a:gridCol>
              </a:tblGrid>
              <a:tr h="4358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Explain (very distinct from predict)​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Offer crisis options in near-real time​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025503"/>
                  </a:ext>
                </a:extLst>
              </a:tr>
              <a:tr h="4358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Guide data collection​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1" i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Demonstrate tradeoffs/suggest efficiencies​</a:t>
                      </a:r>
                      <a:endParaRPr lang="en-US" sz="1200" b="1" i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391336"/>
                  </a:ext>
                </a:extLst>
              </a:tr>
              <a:tr h="5203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Illuminate core dynamics​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Challenge the robustness of prevailing theory through perturbations​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834448"/>
                  </a:ext>
                </a:extLst>
              </a:tr>
              <a:tr h="5203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Suggest dynamical analogies​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Expose prevailing wisdom as incompatible with available data​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152430"/>
                  </a:ext>
                </a:extLst>
              </a:tr>
              <a:tr h="4358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 new questions​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 practitioners​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258902"/>
                  </a:ext>
                </a:extLst>
              </a:tr>
              <a:tr h="4358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Promote a scientific habit of mind​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Discipline the policy of dialogue​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582830"/>
                  </a:ext>
                </a:extLst>
              </a:tr>
              <a:tr h="43580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Bound (bracket) outcomes to plausible ranges​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Educate the general public​</a:t>
                      </a:r>
                      <a:endParaRPr lang="en-US" sz="1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464192"/>
                  </a:ext>
                </a:extLst>
              </a:tr>
              <a:tr h="5203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Illuminate core uncertainties​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5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Reveal the apparently simple (complex) to be complex (simple)​</a:t>
                      </a:r>
                      <a:endParaRPr lang="en-US" sz="1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444" marR="62444" marT="31222" marB="3122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23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80B20-82F7-8E4A-8853-8ADF5A81A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73A0E89-D585-0548-8698-353F5C810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12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E21296-5A03-4A48-974A-3ABE12E6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626"/>
            <a:ext cx="6630716" cy="1530930"/>
          </a:xfrm>
          <a:prstGeom prst="rect">
            <a:avLst/>
          </a:prstGeom>
        </p:spPr>
      </p:pic>
      <p:pic>
        <p:nvPicPr>
          <p:cNvPr id="10" name="Picture 9" descr="A picture containing text, indoor, person, person&#10;&#10;Description automatically generated">
            <a:extLst>
              <a:ext uri="{FF2B5EF4-FFF2-40B4-BE49-F238E27FC236}">
                <a16:creationId xmlns:a16="http://schemas.microsoft.com/office/drawing/2014/main" id="{414AE59E-400E-8D43-BCF0-4E1487B9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089" y="1403795"/>
            <a:ext cx="5427642" cy="3399853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E919BE73-F28B-497B-AEA5-DCD2FF4D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94808"/>
            <a:ext cx="10515600" cy="201193"/>
          </a:xfrm>
        </p:spPr>
        <p:txBody>
          <a:bodyPr>
            <a:normAutofit fontScale="90000"/>
          </a:bodyPr>
          <a:lstStyle/>
          <a:p>
            <a:r>
              <a:rPr lang="en-US" dirty="0"/>
              <a:t>Social Distancing Measures Have Costs</a:t>
            </a:r>
          </a:p>
        </p:txBody>
      </p:sp>
      <p:pic>
        <p:nvPicPr>
          <p:cNvPr id="8" name="Content Placeholder 7" descr="A sign on a window&#10;&#10;Description automatically generated with low confidence">
            <a:extLst>
              <a:ext uri="{FF2B5EF4-FFF2-40B4-BE49-F238E27FC236}">
                <a16:creationId xmlns:a16="http://schemas.microsoft.com/office/drawing/2014/main" id="{EEEA147A-BB75-394A-A7B5-EEDDCF9690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tretch/>
        </p:blipFill>
        <p:spPr>
          <a:xfrm>
            <a:off x="2035142" y="3512182"/>
            <a:ext cx="5251935" cy="2954213"/>
          </a:xfr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0D39CAF-FD09-2C4F-AE06-B3DA80E232F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3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-BillJeffries" id="{5256035C-BDE0-4E4A-AC89-33B1FBCEDC37}" vid="{747636B8-45E3-854B-9088-A2FEB69C5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797DD875C85147B87C996FE48D053E" ma:contentTypeVersion="4" ma:contentTypeDescription="Create a new document." ma:contentTypeScope="" ma:versionID="30ecbdad22942b951330ed8d69a311c4">
  <xsd:schema xmlns:xsd="http://www.w3.org/2001/XMLSchema" xmlns:xs="http://www.w3.org/2001/XMLSchema" xmlns:p="http://schemas.microsoft.com/office/2006/metadata/properties" xmlns:ns2="32000199-8dea-4845-b421-a5b6e43f47a7" targetNamespace="http://schemas.microsoft.com/office/2006/metadata/properties" ma:root="true" ma:fieldsID="d062da7f8b2b2bb1fb2480397e951dbc" ns2:_="">
    <xsd:import namespace="32000199-8dea-4845-b421-a5b6e43f47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000199-8dea-4845-b421-a5b6e43f47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E4CF62-555F-49BF-9064-E1104985230D}">
  <ds:schemaRefs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32000199-8dea-4845-b421-a5b6e43f47a7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42E088-86A4-4EE2-BC8F-7131828736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0F2ADF-DCEE-4290-B8B7-B71C998502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000199-8dea-4845-b421-a5b6e43f47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9598</TotalTime>
  <Words>1053</Words>
  <Application>Microsoft Macintosh PowerPoint</Application>
  <PresentationFormat>Widescreen</PresentationFormat>
  <Paragraphs>196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Narrow</vt:lpstr>
      <vt:lpstr>Calibri</vt:lpstr>
      <vt:lpstr>Impact</vt:lpstr>
      <vt:lpstr>Tahoma</vt:lpstr>
      <vt:lpstr>Tahoma Normal</vt:lpstr>
      <vt:lpstr>Times</vt:lpstr>
      <vt:lpstr>Times Bold</vt:lpstr>
      <vt:lpstr>Times Roman</vt:lpstr>
      <vt:lpstr>Office Theme</vt:lpstr>
      <vt:lpstr>Perception of risk, behavior, and COVID transmission dynamics</vt:lpstr>
      <vt:lpstr>Approaches to Modeling Individual Decisions</vt:lpstr>
      <vt:lpstr>Overview of Our Agent-Based Model</vt:lpstr>
      <vt:lpstr>Assumption: At Higher Disease Prevalence, Agents Prefer Lower Densities of People</vt:lpstr>
      <vt:lpstr>Observed Behavior Influences Risk Perceptions and Future Behavior</vt:lpstr>
      <vt:lpstr>Agents Adapt Their Behavior in Response to How Busy Model Locations Are </vt:lpstr>
      <vt:lpstr>Summary ABM Results</vt:lpstr>
      <vt:lpstr>16 Reasons To Model Other Than Prediction</vt:lpstr>
      <vt:lpstr>Social Distancing Measures Have Costs</vt:lpstr>
      <vt:lpstr>Different Policy Makers Have Different Goals With Social Distancing Measures</vt:lpstr>
      <vt:lpstr>Initially, Some Debates About Herd Immunity Strategies</vt:lpstr>
      <vt:lpstr>PowerPoint Presentation</vt:lpstr>
      <vt:lpstr>Unanswered Questions </vt:lpstr>
      <vt:lpstr>Most COVID-19 Modeling Examines Pre-Specified Policies</vt:lpstr>
      <vt:lpstr>With Optimization, Policies Are Not Pre-Specified</vt:lpstr>
      <vt:lpstr>Optimization (Often) Involves Looking For A Local Maximum or Minimum </vt:lpstr>
      <vt:lpstr>Optimizing Social Distancing Policy Is A High-Dimensional Problem</vt:lpstr>
      <vt:lpstr>Make the Problem Easier By Simplifying the Problem Space</vt:lpstr>
      <vt:lpstr>Calculus of Variations Can Find an Optimal Curve</vt:lpstr>
      <vt:lpstr>Key Model Parameters</vt:lpstr>
      <vt:lpstr>The “c” cost of social distancing parameter</vt:lpstr>
      <vt:lpstr>Disease Transmission Parameters and Variables</vt:lpstr>
      <vt:lpstr>Assumption: Cost of Social Distancing Increases as RD Decreases</vt:lpstr>
      <vt:lpstr>Final Epidemic Size vs. Min Required for Herd Immunity</vt:lpstr>
      <vt:lpstr>Mitigation (Herd Immunity) vs. Suppression Strategies</vt:lpstr>
      <vt:lpstr>Mitigation (Herd Immunity) vs. Suppression Strategies</vt:lpstr>
      <vt:lpstr>Mitigation (Herd Immunity) vs. Suppression Strategies, Summary</vt:lpstr>
      <vt:lpstr>Effect of Tfinal, Length of NPI Period</vt:lpstr>
      <vt:lpstr>You Need Stricter Lockdowns For Higher Initial Infection Sizes</vt:lpstr>
      <vt:lpstr>Social Distancing Policies at Low (Relative) Social Distancing Cost</vt:lpstr>
      <vt:lpstr>Susceptibles at Low (Relative) Social Distancing Cost</vt:lpstr>
      <vt:lpstr>Proportion Susceptible, Increasing Social Distancing Cost</vt:lpstr>
      <vt:lpstr>Susceptibles Different Time Horizons</vt:lpstr>
      <vt:lpstr>Susceptibles Different Time Horizons</vt:lpstr>
      <vt:lpstr>Susceptibles, R0 = 1.5</vt:lpstr>
      <vt:lpstr>Susceptibles, R0 = 2.5</vt:lpstr>
      <vt:lpstr>Susceptibles, R0 = 5</vt:lpstr>
      <vt:lpstr>Social Distancing Policies, Increasing Social Distancing Cost</vt:lpstr>
      <vt:lpstr>Social Distancing Policies, R0 = 1.5</vt:lpstr>
      <vt:lpstr>Social Distancing Policies, R0 = 2.5</vt:lpstr>
      <vt:lpstr>Social Distancing Policies, R0 = 5</vt:lpstr>
      <vt:lpstr>Intermediate Policies Between Mitigation and Suppression</vt:lpstr>
      <vt:lpstr>Intermediate Policies Between Mitigation and Suppression</vt:lpstr>
      <vt:lpstr>What If Policy/Behavior Is Based On Current Risk Only?</vt:lpstr>
      <vt:lpstr>Recall: Suppression Policies When Cost of Social Distancing Is Low</vt:lpstr>
      <vt:lpstr>Policies Not Considering Long-Term Benefit of Social Distancing</vt:lpstr>
      <vt:lpstr>Recall: Susceptibles When Considering Long-Term Benfits of Social Distancing </vt:lpstr>
      <vt:lpstr>Policies When Considering Only Current Risk of Infection</vt:lpstr>
      <vt:lpstr>Next Steps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Social Distancing</dc:title>
  <dc:creator>Nowak, Sarah</dc:creator>
  <cp:lastModifiedBy>Nowak, Sarah</cp:lastModifiedBy>
  <cp:revision>33</cp:revision>
  <dcterms:created xsi:type="dcterms:W3CDTF">2021-05-06T19:49:24Z</dcterms:created>
  <dcterms:modified xsi:type="dcterms:W3CDTF">2021-05-13T12:07:56Z</dcterms:modified>
</cp:coreProperties>
</file>